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3"/>
  </p:notesMasterIdLst>
  <p:sldIdLst>
    <p:sldId id="256" r:id="rId2"/>
    <p:sldId id="258" r:id="rId3"/>
    <p:sldId id="295" r:id="rId4"/>
    <p:sldId id="296" r:id="rId5"/>
    <p:sldId id="259" r:id="rId6"/>
    <p:sldId id="299" r:id="rId7"/>
    <p:sldId id="300" r:id="rId8"/>
    <p:sldId id="260" r:id="rId9"/>
    <p:sldId id="302" r:id="rId10"/>
    <p:sldId id="303" r:id="rId11"/>
    <p:sldId id="297" r:id="rId12"/>
    <p:sldId id="304" r:id="rId13"/>
    <p:sldId id="306" r:id="rId14"/>
    <p:sldId id="307" r:id="rId15"/>
    <p:sldId id="308" r:id="rId16"/>
    <p:sldId id="309" r:id="rId17"/>
    <p:sldId id="310" r:id="rId18"/>
    <p:sldId id="311" r:id="rId19"/>
    <p:sldId id="312" r:id="rId20"/>
    <p:sldId id="261" r:id="rId21"/>
    <p:sldId id="266" r:id="rId22"/>
  </p:sldIdLst>
  <p:sldSz cx="9144000" cy="5143500" type="screen16x9"/>
  <p:notesSz cx="6858000" cy="9144000"/>
  <p:embeddedFontLst>
    <p:embeddedFont>
      <p:font typeface="Calibri" pitchFamily="34" charset="0"/>
      <p:regular r:id="rId24"/>
      <p:bold r:id="rId25"/>
      <p:italic r:id="rId26"/>
      <p:boldItalic r:id="rId27"/>
    </p:embeddedFont>
    <p:embeddedFont>
      <p:font typeface="IBM Plex Sans" charset="0"/>
      <p:regular r:id="rId28"/>
      <p:bold r:id="rId29"/>
      <p:italic r:id="rId30"/>
      <p:boldItalic r:id="rId31"/>
    </p:embeddedFont>
    <p:embeddedFont>
      <p:font typeface="Merriweather"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83DE01E-45EE-4B1A-B4AA-23BBC71A313A}">
  <a:tblStyle styleId="{083DE01E-45EE-4B1A-B4AA-23BBC71A313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044576A-F971-4820-8222-A4C219A6C28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860" y="-77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6931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2" name="Εικόνα 1"/>
          <p:cNvPicPr>
            <a:picLocks noChangeAspect="1"/>
          </p:cNvPicPr>
          <p:nvPr userDrawn="1"/>
        </p:nvPicPr>
        <p:blipFill rotWithShape="1">
          <a:blip r:embed="rId2">
            <a:extLst>
              <a:ext uri="{28A0092B-C50C-407E-A947-70E740481C1C}">
                <a14:useLocalDpi xmlns:a14="http://schemas.microsoft.com/office/drawing/2010/main" val="0"/>
              </a:ext>
            </a:extLst>
          </a:blip>
          <a:srcRect r="22079"/>
          <a:stretch/>
        </p:blipFill>
        <p:spPr>
          <a:xfrm>
            <a:off x="683568" y="-20538"/>
            <a:ext cx="8482384" cy="5176238"/>
          </a:xfrm>
          <a:prstGeom prst="rect">
            <a:avLst/>
          </a:prstGeom>
        </p:spPr>
      </p:pic>
      <p:sp>
        <p:nvSpPr>
          <p:cNvPr id="10" name="Google Shape;10;p2"/>
          <p:cNvSpPr/>
          <p:nvPr/>
        </p:nvSpPr>
        <p:spPr>
          <a:xfrm>
            <a:off x="-36512" y="-20538"/>
            <a:ext cx="4096859" cy="5196776"/>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grpSp>
        <p:nvGrpSpPr>
          <p:cNvPr id="3" name="Ομάδα 2"/>
          <p:cNvGrpSpPr/>
          <p:nvPr userDrawn="1"/>
        </p:nvGrpSpPr>
        <p:grpSpPr>
          <a:xfrm>
            <a:off x="1610685" y="-20538"/>
            <a:ext cx="2457259" cy="5256584"/>
            <a:chOff x="683568" y="-20538"/>
            <a:chExt cx="3514885" cy="5256584"/>
          </a:xfrm>
        </p:grpSpPr>
        <p:sp>
          <p:nvSpPr>
            <p:cNvPr id="11" name="Google Shape;11;p2"/>
            <p:cNvSpPr/>
            <p:nvPr/>
          </p:nvSpPr>
          <p:spPr>
            <a:xfrm>
              <a:off x="683568" y="1682246"/>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6653" y="-20538"/>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 name="Google Shape;13;p2"/>
          <p:cNvSpPr txBox="1">
            <a:spLocks noGrp="1"/>
          </p:cNvSpPr>
          <p:nvPr>
            <p:ph type="ctrTitle"/>
          </p:nvPr>
        </p:nvSpPr>
        <p:spPr>
          <a:xfrm>
            <a:off x="-324544" y="2104512"/>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dirty="0"/>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reserve="1">
  <p:cSld name="1_Title">
    <p:spTree>
      <p:nvGrpSpPr>
        <p:cNvPr id="1" name="Shape 9"/>
        <p:cNvGrpSpPr/>
        <p:nvPr/>
      </p:nvGrpSpPr>
      <p:grpSpPr>
        <a:xfrm>
          <a:off x="0" y="0"/>
          <a:ext cx="0" cy="0"/>
          <a:chOff x="0" y="0"/>
          <a:chExt cx="0" cy="0"/>
        </a:xfrm>
      </p:grpSpPr>
      <p:sp>
        <p:nvSpPr>
          <p:cNvPr id="10" name="Google Shape;10;p2"/>
          <p:cNvSpPr/>
          <p:nvPr/>
        </p:nvSpPr>
        <p:spPr>
          <a:xfrm>
            <a:off x="0" y="-12200"/>
            <a:ext cx="6041075" cy="5166925"/>
          </a:xfrm>
          <a:custGeom>
            <a:avLst/>
            <a:gdLst/>
            <a:ahLst/>
            <a:cxnLst/>
            <a:rect l="l" t="t" r="r" b="b"/>
            <a:pathLst>
              <a:path w="241643" h="206677" extrusionOk="0">
                <a:moveTo>
                  <a:pt x="126321" y="206677"/>
                </a:moveTo>
                <a:lnTo>
                  <a:pt x="241643" y="0"/>
                </a:lnTo>
                <a:lnTo>
                  <a:pt x="0" y="0"/>
                </a:lnTo>
                <a:lnTo>
                  <a:pt x="0" y="206677"/>
                </a:lnTo>
                <a:close/>
              </a:path>
            </a:pathLst>
          </a:custGeom>
          <a:solidFill>
            <a:schemeClr val="lt1"/>
          </a:solidFill>
          <a:ln>
            <a:noFill/>
          </a:ln>
        </p:spPr>
      </p:sp>
      <p:sp>
        <p:nvSpPr>
          <p:cNvPr id="11" name="Google Shape;11;p2"/>
          <p:cNvSpPr/>
          <p:nvPr/>
        </p:nvSpPr>
        <p:spPr>
          <a:xfrm>
            <a:off x="2518391" y="1589650"/>
            <a:ext cx="3331800" cy="35538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701476" y="0"/>
            <a:ext cx="3331800" cy="3553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685800" y="696425"/>
            <a:ext cx="4466100" cy="2857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4800"/>
              <a:buNone/>
              <a:defRPr sz="4800"/>
            </a:lvl1pPr>
            <a:lvl2pPr lvl="1" rtl="0">
              <a:lnSpc>
                <a:spcPct val="100000"/>
              </a:lnSpc>
              <a:spcBef>
                <a:spcPts val="0"/>
              </a:spcBef>
              <a:spcAft>
                <a:spcPts val="0"/>
              </a:spcAft>
              <a:buSzPts val="4800"/>
              <a:buNone/>
              <a:defRPr sz="4800"/>
            </a:lvl2pPr>
            <a:lvl3pPr lvl="2" rtl="0">
              <a:lnSpc>
                <a:spcPct val="100000"/>
              </a:lnSpc>
              <a:spcBef>
                <a:spcPts val="0"/>
              </a:spcBef>
              <a:spcAft>
                <a:spcPts val="0"/>
              </a:spcAft>
              <a:buSzPts val="4800"/>
              <a:buNone/>
              <a:defRPr sz="4800"/>
            </a:lvl3pPr>
            <a:lvl4pPr lvl="3" rtl="0">
              <a:lnSpc>
                <a:spcPct val="100000"/>
              </a:lnSpc>
              <a:spcBef>
                <a:spcPts val="0"/>
              </a:spcBef>
              <a:spcAft>
                <a:spcPts val="0"/>
              </a:spcAft>
              <a:buSzPts val="4800"/>
              <a:buNone/>
              <a:defRPr sz="4800"/>
            </a:lvl4pPr>
            <a:lvl5pPr lvl="4" rtl="0">
              <a:lnSpc>
                <a:spcPct val="100000"/>
              </a:lnSpc>
              <a:spcBef>
                <a:spcPts val="0"/>
              </a:spcBef>
              <a:spcAft>
                <a:spcPts val="0"/>
              </a:spcAft>
              <a:buSzPts val="4800"/>
              <a:buNone/>
              <a:defRPr sz="4800"/>
            </a:lvl5pPr>
            <a:lvl6pPr lvl="5" rtl="0">
              <a:lnSpc>
                <a:spcPct val="100000"/>
              </a:lnSpc>
              <a:spcBef>
                <a:spcPts val="0"/>
              </a:spcBef>
              <a:spcAft>
                <a:spcPts val="0"/>
              </a:spcAft>
              <a:buSzPts val="4800"/>
              <a:buNone/>
              <a:defRPr sz="4800"/>
            </a:lvl6pPr>
            <a:lvl7pPr lvl="6" rtl="0">
              <a:lnSpc>
                <a:spcPct val="100000"/>
              </a:lnSpc>
              <a:spcBef>
                <a:spcPts val="0"/>
              </a:spcBef>
              <a:spcAft>
                <a:spcPts val="0"/>
              </a:spcAft>
              <a:buSzPts val="4800"/>
              <a:buNone/>
              <a:defRPr sz="4800"/>
            </a:lvl7pPr>
            <a:lvl8pPr lvl="7" rtl="0">
              <a:lnSpc>
                <a:spcPct val="100000"/>
              </a:lnSpc>
              <a:spcBef>
                <a:spcPts val="0"/>
              </a:spcBef>
              <a:spcAft>
                <a:spcPts val="0"/>
              </a:spcAft>
              <a:buSzPts val="4800"/>
              <a:buNone/>
              <a:defRPr sz="4800"/>
            </a:lvl8pPr>
            <a:lvl9pPr lvl="8" rtl="0">
              <a:lnSpc>
                <a:spcPct val="100000"/>
              </a:lnSpc>
              <a:spcBef>
                <a:spcPts val="0"/>
              </a:spcBef>
              <a:spcAft>
                <a:spcPts val="0"/>
              </a:spcAft>
              <a:buSzPts val="4800"/>
              <a:buNone/>
              <a:defRPr sz="4800"/>
            </a:lvl9pPr>
          </a:lstStyle>
          <a:p>
            <a:endParaRPr/>
          </a:p>
        </p:txBody>
      </p:sp>
    </p:spTree>
    <p:extLst>
      <p:ext uri="{BB962C8B-B14F-4D97-AF65-F5344CB8AC3E}">
        <p14:creationId xmlns:p14="http://schemas.microsoft.com/office/powerpoint/2010/main" val="4319216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
        <p:cNvGrpSpPr/>
        <p:nvPr/>
      </p:nvGrpSpPr>
      <p:grpSpPr>
        <a:xfrm>
          <a:off x="0" y="0"/>
          <a:ext cx="0" cy="0"/>
          <a:chOff x="0" y="0"/>
          <a:chExt cx="0" cy="0"/>
        </a:xfrm>
      </p:grpSpPr>
      <p:grpSp>
        <p:nvGrpSpPr>
          <p:cNvPr id="15" name="Google Shape;15;p3"/>
          <p:cNvGrpSpPr/>
          <p:nvPr/>
        </p:nvGrpSpPr>
        <p:grpSpPr>
          <a:xfrm>
            <a:off x="-847116" y="534075"/>
            <a:ext cx="10543642" cy="3440047"/>
            <a:chOff x="-847116" y="591225"/>
            <a:chExt cx="10543642" cy="3440047"/>
          </a:xfrm>
        </p:grpSpPr>
        <p:sp>
          <p:nvSpPr>
            <p:cNvPr id="16" name="Google Shape;16;p3"/>
            <p:cNvSpPr/>
            <p:nvPr/>
          </p:nvSpPr>
          <p:spPr>
            <a:xfrm>
              <a:off x="278002" y="1752528"/>
              <a:ext cx="7944569" cy="1803781"/>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847116" y="222737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7113129" y="1325881"/>
              <a:ext cx="1691507" cy="1803781"/>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175747" y="1165593"/>
              <a:ext cx="2241448" cy="2390699"/>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4968" y="591225"/>
              <a:ext cx="943237" cy="1006433"/>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7442811" y="2959969"/>
              <a:ext cx="559354" cy="59633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8354027" y="961274"/>
              <a:ext cx="1342500" cy="14316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3"/>
          <p:cNvSpPr txBox="1">
            <a:spLocks noGrp="1"/>
          </p:cNvSpPr>
          <p:nvPr>
            <p:ph type="ctrTitle"/>
          </p:nvPr>
        </p:nvSpPr>
        <p:spPr>
          <a:xfrm>
            <a:off x="1790700" y="2099613"/>
            <a:ext cx="5562600" cy="5823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24" name="Google Shape;24;p3"/>
          <p:cNvSpPr txBox="1">
            <a:spLocks noGrp="1"/>
          </p:cNvSpPr>
          <p:nvPr>
            <p:ph type="subTitle" idx="1"/>
          </p:nvPr>
        </p:nvSpPr>
        <p:spPr>
          <a:xfrm>
            <a:off x="1790700" y="2778688"/>
            <a:ext cx="5562600" cy="265200"/>
          </a:xfrm>
          <a:prstGeom prst="rect">
            <a:avLst/>
          </a:prstGeom>
        </p:spPr>
        <p:txBody>
          <a:bodyPr spcFirstLastPara="1" wrap="square" lIns="0" tIns="0" rIns="0" bIns="0" anchor="t" anchorCtr="0">
            <a:noAutofit/>
          </a:bodyPr>
          <a:lstStyle>
            <a:lvl1pPr lvl="0" rtl="0">
              <a:spcBef>
                <a:spcPts val="0"/>
              </a:spcBef>
              <a:spcAft>
                <a:spcPts val="0"/>
              </a:spcAft>
              <a:buClr>
                <a:schemeClr val="accent3"/>
              </a:buClr>
              <a:buSzPts val="1800"/>
              <a:buNone/>
              <a:defRPr sz="1800">
                <a:solidFill>
                  <a:schemeClr val="accent3"/>
                </a:solidFill>
              </a:defRPr>
            </a:lvl1pPr>
            <a:lvl2pPr lvl="1" rtl="0">
              <a:spcBef>
                <a:spcPts val="0"/>
              </a:spcBef>
              <a:spcAft>
                <a:spcPts val="0"/>
              </a:spcAft>
              <a:buClr>
                <a:schemeClr val="accent3"/>
              </a:buClr>
              <a:buSzPts val="1800"/>
              <a:buNone/>
              <a:defRPr sz="1800">
                <a:solidFill>
                  <a:schemeClr val="accent3"/>
                </a:solidFill>
              </a:defRPr>
            </a:lvl2pPr>
            <a:lvl3pPr lvl="2" rtl="0">
              <a:spcBef>
                <a:spcPts val="0"/>
              </a:spcBef>
              <a:spcAft>
                <a:spcPts val="0"/>
              </a:spcAft>
              <a:buSzPts val="1800"/>
              <a:buNone/>
              <a:defRPr sz="1800">
                <a:solidFill>
                  <a:schemeClr val="accent3"/>
                </a:solidFill>
              </a:defRPr>
            </a:lvl3pPr>
            <a:lvl4pPr lvl="3" rtl="0">
              <a:spcBef>
                <a:spcPts val="0"/>
              </a:spcBef>
              <a:spcAft>
                <a:spcPts val="0"/>
              </a:spcAft>
              <a:buClr>
                <a:schemeClr val="accent3"/>
              </a:buClr>
              <a:buSzPts val="1800"/>
              <a:buNone/>
              <a:defRPr sz="1800">
                <a:solidFill>
                  <a:schemeClr val="accent3"/>
                </a:solidFill>
              </a:defRPr>
            </a:lvl4pPr>
            <a:lvl5pPr lvl="4" rtl="0">
              <a:spcBef>
                <a:spcPts val="0"/>
              </a:spcBef>
              <a:spcAft>
                <a:spcPts val="0"/>
              </a:spcAft>
              <a:buClr>
                <a:schemeClr val="accent3"/>
              </a:buClr>
              <a:buSzPts val="1800"/>
              <a:buNone/>
              <a:defRPr sz="1800">
                <a:solidFill>
                  <a:schemeClr val="accent3"/>
                </a:solidFill>
              </a:defRPr>
            </a:lvl5pPr>
            <a:lvl6pPr lvl="5" rtl="0">
              <a:spcBef>
                <a:spcPts val="0"/>
              </a:spcBef>
              <a:spcAft>
                <a:spcPts val="0"/>
              </a:spcAft>
              <a:buClr>
                <a:schemeClr val="accent3"/>
              </a:buClr>
              <a:buSzPts val="1800"/>
              <a:buNone/>
              <a:defRPr sz="1800">
                <a:solidFill>
                  <a:schemeClr val="accent3"/>
                </a:solidFill>
              </a:defRPr>
            </a:lvl6pPr>
            <a:lvl7pPr lvl="6" rtl="0">
              <a:spcBef>
                <a:spcPts val="0"/>
              </a:spcBef>
              <a:spcAft>
                <a:spcPts val="0"/>
              </a:spcAft>
              <a:buClr>
                <a:schemeClr val="accent3"/>
              </a:buClr>
              <a:buSzPts val="1800"/>
              <a:buNone/>
              <a:defRPr sz="1800">
                <a:solidFill>
                  <a:schemeClr val="accent3"/>
                </a:solidFill>
              </a:defRPr>
            </a:lvl7pPr>
            <a:lvl8pPr lvl="7" rtl="0">
              <a:spcBef>
                <a:spcPts val="0"/>
              </a:spcBef>
              <a:spcAft>
                <a:spcPts val="0"/>
              </a:spcAft>
              <a:buClr>
                <a:schemeClr val="accent3"/>
              </a:buClr>
              <a:buSzPts val="1800"/>
              <a:buNone/>
              <a:defRPr sz="1800">
                <a:solidFill>
                  <a:schemeClr val="accent3"/>
                </a:solidFill>
              </a:defRPr>
            </a:lvl8pPr>
            <a:lvl9pPr lvl="8" rtl="0">
              <a:spcBef>
                <a:spcPts val="0"/>
              </a:spcBef>
              <a:spcAft>
                <a:spcPts val="0"/>
              </a:spcAft>
              <a:buClr>
                <a:schemeClr val="accent3"/>
              </a:buClr>
              <a:buSzPts val="1800"/>
              <a:buNone/>
              <a:defRPr sz="1800">
                <a:solidFill>
                  <a:schemeClr val="accent3"/>
                </a:solidFill>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
        <p:cNvGrpSpPr/>
        <p:nvPr/>
      </p:nvGrpSpPr>
      <p:grpSpPr>
        <a:xfrm>
          <a:off x="0" y="0"/>
          <a:ext cx="0" cy="0"/>
          <a:chOff x="0" y="0"/>
          <a:chExt cx="0" cy="0"/>
        </a:xfrm>
      </p:grpSpPr>
      <p:sp>
        <p:nvSpPr>
          <p:cNvPr id="26" name="Google Shape;26;p4"/>
          <p:cNvSpPr/>
          <p:nvPr/>
        </p:nvSpPr>
        <p:spPr>
          <a:xfrm>
            <a:off x="0" y="-50"/>
            <a:ext cx="9144000" cy="5143500"/>
          </a:xfrm>
          <a:prstGeom prst="parallelogram">
            <a:avLst>
              <a:gd name="adj" fmla="val 5558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body" idx="1"/>
          </p:nvPr>
        </p:nvSpPr>
        <p:spPr>
          <a:xfrm>
            <a:off x="2746950" y="1037200"/>
            <a:ext cx="3650100" cy="3069000"/>
          </a:xfrm>
          <a:prstGeom prst="rect">
            <a:avLst/>
          </a:prstGeom>
        </p:spPr>
        <p:txBody>
          <a:bodyPr spcFirstLastPara="1" wrap="square" lIns="0" tIns="0" rIns="0" bIns="0" anchor="ctr" anchorCtr="0">
            <a:noAutofit/>
          </a:bodyPr>
          <a:lstStyle>
            <a:lvl1pPr marL="457200" lvl="0" indent="-381000" algn="ctr" rtl="0">
              <a:spcBef>
                <a:spcPts val="600"/>
              </a:spcBef>
              <a:spcAft>
                <a:spcPts val="0"/>
              </a:spcAft>
              <a:buClr>
                <a:schemeClr val="dk1"/>
              </a:buClr>
              <a:buSzPts val="2400"/>
              <a:buFont typeface="IBM Plex Sans"/>
              <a:buChar char="▰"/>
              <a:defRPr i="1">
                <a:latin typeface="IBM Plex Sans"/>
                <a:ea typeface="IBM Plex Sans"/>
                <a:cs typeface="IBM Plex Sans"/>
                <a:sym typeface="IBM Plex Sans"/>
              </a:defRPr>
            </a:lvl1pPr>
            <a:lvl2pPr marL="914400" lvl="1"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2pPr>
            <a:lvl3pPr marL="1371600" lvl="2"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3pPr>
            <a:lvl4pPr marL="1828800" lvl="3"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4pPr>
            <a:lvl5pPr marL="2286000" lvl="4"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5pPr>
            <a:lvl6pPr marL="2743200" lvl="5"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6pPr>
            <a:lvl7pPr marL="3200400" lvl="6"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7pPr>
            <a:lvl8pPr marL="3657600" lvl="7"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8pPr>
            <a:lvl9pPr marL="4114800" lvl="8" indent="-381000" algn="ctr" rtl="0">
              <a:spcBef>
                <a:spcPts val="0"/>
              </a:spcBef>
              <a:spcAft>
                <a:spcPts val="0"/>
              </a:spcAft>
              <a:buClr>
                <a:schemeClr val="dk1"/>
              </a:buClr>
              <a:buSzPts val="2400"/>
              <a:buFont typeface="IBM Plex Sans"/>
              <a:buChar char="■"/>
              <a:defRPr i="1">
                <a:latin typeface="IBM Plex Sans"/>
                <a:ea typeface="IBM Plex Sans"/>
                <a:cs typeface="IBM Plex Sans"/>
                <a:sym typeface="IBM Plex Sans"/>
              </a:defRPr>
            </a:lvl9pPr>
          </a:lstStyle>
          <a:p>
            <a:endParaRPr/>
          </a:p>
        </p:txBody>
      </p:sp>
      <p:sp>
        <p:nvSpPr>
          <p:cNvPr id="28" name="Google Shape;28;p4"/>
          <p:cNvSpPr txBox="1"/>
          <p:nvPr/>
        </p:nvSpPr>
        <p:spPr>
          <a:xfrm>
            <a:off x="3593400" y="38094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29" name="Google Shape;29;p4"/>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30" name="Google Shape;30;p4"/>
          <p:cNvSpPr/>
          <p:nvPr/>
        </p:nvSpPr>
        <p:spPr>
          <a:xfrm>
            <a:off x="-161316" y="2170222"/>
            <a:ext cx="1691400" cy="1803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10053" y="1108443"/>
            <a:ext cx="2241300" cy="23907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1070768" y="534075"/>
            <a:ext cx="943200" cy="1006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7308537" y="814737"/>
            <a:ext cx="1744500" cy="1859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6769741" y="3169650"/>
            <a:ext cx="1234800" cy="1316700"/>
          </a:xfrm>
          <a:prstGeom prst="parallelogram">
            <a:avLst>
              <a:gd name="adj" fmla="val 59001"/>
            </a:avLst>
          </a:prstGeom>
          <a:gradFill>
            <a:gsLst>
              <a:gs pos="0">
                <a:schemeClr val="accent4"/>
              </a:gs>
              <a:gs pos="100000">
                <a:schemeClr val="accent5"/>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p:nvPr/>
        </p:nvSpPr>
        <p:spPr>
          <a:xfrm>
            <a:off x="3593400" y="4258799"/>
            <a:ext cx="1957200" cy="50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accent1"/>
                </a:solidFill>
                <a:latin typeface="Merriweather"/>
                <a:ea typeface="Merriweather"/>
                <a:cs typeface="Merriweather"/>
                <a:sym typeface="Merriweather"/>
              </a:rPr>
              <a:t>”</a:t>
            </a:r>
            <a:endParaRPr sz="6000" b="1">
              <a:solidFill>
                <a:schemeClr val="accent1"/>
              </a:solidFill>
              <a:latin typeface="Merriweather"/>
              <a:ea typeface="Merriweather"/>
              <a:cs typeface="Merriweather"/>
              <a:sym typeface="Merriweather"/>
            </a:endParaRPr>
          </a:p>
        </p:txBody>
      </p:sp>
      <p:sp>
        <p:nvSpPr>
          <p:cNvPr id="36" name="Google Shape;36;p4"/>
          <p:cNvSpPr/>
          <p:nvPr/>
        </p:nvSpPr>
        <p:spPr>
          <a:xfrm>
            <a:off x="7174525" y="2019350"/>
            <a:ext cx="1782000" cy="19005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37"/>
        <p:cNvGrpSpPr/>
        <p:nvPr/>
      </p:nvGrpSpPr>
      <p:grpSpPr>
        <a:xfrm>
          <a:off x="0" y="0"/>
          <a:ext cx="0" cy="0"/>
          <a:chOff x="0" y="0"/>
          <a:chExt cx="0" cy="0"/>
        </a:xfrm>
      </p:grpSpPr>
      <p:grpSp>
        <p:nvGrpSpPr>
          <p:cNvPr id="38" name="Google Shape;38;p5"/>
          <p:cNvGrpSpPr/>
          <p:nvPr/>
        </p:nvGrpSpPr>
        <p:grpSpPr>
          <a:xfrm>
            <a:off x="-313691" y="-18375"/>
            <a:ext cx="7510983" cy="1637005"/>
            <a:chOff x="-313691" y="-18375"/>
            <a:chExt cx="7510983" cy="1637005"/>
          </a:xfrm>
        </p:grpSpPr>
        <p:sp>
          <p:nvSpPr>
            <p:cNvPr id="39" name="Google Shape;39;p5"/>
            <p:cNvSpPr/>
            <p:nvPr/>
          </p:nvSpPr>
          <p:spPr>
            <a:xfrm>
              <a:off x="256376" y="499825"/>
              <a:ext cx="6692400" cy="804900"/>
            </a:xfrm>
            <a:prstGeom prst="parallelogram">
              <a:avLst>
                <a:gd name="adj" fmla="val 54997"/>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5"/>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5"/>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5"/>
          <p:cNvGrpSpPr/>
          <p:nvPr/>
        </p:nvGrpSpPr>
        <p:grpSpPr>
          <a:xfrm>
            <a:off x="7485392" y="1755351"/>
            <a:ext cx="2830800" cy="3388272"/>
            <a:chOff x="7485392" y="1755351"/>
            <a:chExt cx="2830800" cy="3388272"/>
          </a:xfrm>
        </p:grpSpPr>
        <p:sp>
          <p:nvSpPr>
            <p:cNvPr id="46" name="Google Shape;46;p5"/>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5"/>
          <p:cNvSpPr txBox="1">
            <a:spLocks noGrp="1"/>
          </p:cNvSpPr>
          <p:nvPr>
            <p:ph type="body" idx="1"/>
          </p:nvPr>
        </p:nvSpPr>
        <p:spPr>
          <a:xfrm>
            <a:off x="914575" y="1584425"/>
            <a:ext cx="6999600" cy="29997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49" name="Google Shape;49;p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5"/>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 Dark">
  <p:cSld name="TITLE_ONLY_1">
    <p:bg>
      <p:bgPr>
        <a:gradFill>
          <a:gsLst>
            <a:gs pos="0">
              <a:schemeClr val="accent6"/>
            </a:gs>
            <a:gs pos="100000">
              <a:schemeClr val="accent5"/>
            </a:gs>
          </a:gsLst>
          <a:lin ang="5400012" scaled="0"/>
        </a:gradFill>
        <a:effectLst/>
      </p:bgPr>
    </p:bg>
    <p:spTree>
      <p:nvGrpSpPr>
        <p:cNvPr id="1" name="Shape 110"/>
        <p:cNvGrpSpPr/>
        <p:nvPr/>
      </p:nvGrpSpPr>
      <p:grpSpPr>
        <a:xfrm>
          <a:off x="0" y="0"/>
          <a:ext cx="0" cy="0"/>
          <a:chOff x="0" y="0"/>
          <a:chExt cx="0" cy="0"/>
        </a:xfrm>
      </p:grpSpPr>
      <p:grpSp>
        <p:nvGrpSpPr>
          <p:cNvPr id="111" name="Google Shape;111;p10"/>
          <p:cNvGrpSpPr/>
          <p:nvPr/>
        </p:nvGrpSpPr>
        <p:grpSpPr>
          <a:xfrm>
            <a:off x="-313691" y="-18375"/>
            <a:ext cx="7510983" cy="1637005"/>
            <a:chOff x="-313691" y="-18375"/>
            <a:chExt cx="7510983" cy="1637005"/>
          </a:xfrm>
        </p:grpSpPr>
        <p:sp>
          <p:nvSpPr>
            <p:cNvPr id="112" name="Google Shape;112;p10"/>
            <p:cNvSpPr/>
            <p:nvPr/>
          </p:nvSpPr>
          <p:spPr>
            <a:xfrm>
              <a:off x="256376" y="499825"/>
              <a:ext cx="6692400" cy="804900"/>
            </a:xfrm>
            <a:prstGeom prst="parallelogram">
              <a:avLst>
                <a:gd name="adj" fmla="val 5499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442492" y="309450"/>
              <a:ext cx="754800" cy="8049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0"/>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6589606" y="1038628"/>
              <a:ext cx="249600" cy="2661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 name="Google Shape;118;p10"/>
          <p:cNvGrpSpPr/>
          <p:nvPr/>
        </p:nvGrpSpPr>
        <p:grpSpPr>
          <a:xfrm>
            <a:off x="7485392" y="1755351"/>
            <a:ext cx="2830800" cy="3388272"/>
            <a:chOff x="7485392" y="1755351"/>
            <a:chExt cx="2830800" cy="3388272"/>
          </a:xfrm>
        </p:grpSpPr>
        <p:sp>
          <p:nvSpPr>
            <p:cNvPr id="119" name="Google Shape;119;p10"/>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0"/>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0"/>
          <p:cNvSpPr txBox="1">
            <a:spLocks noGrp="1"/>
          </p:cNvSpPr>
          <p:nvPr>
            <p:ph type="title"/>
          </p:nvPr>
        </p:nvSpPr>
        <p:spPr>
          <a:xfrm>
            <a:off x="914575" y="495875"/>
            <a:ext cx="6026700" cy="8130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2000"/>
              <a:buNone/>
              <a:defRPr>
                <a:solidFill>
                  <a:schemeClr val="lt1"/>
                </a:solidFill>
              </a:defRPr>
            </a:lvl2pPr>
            <a:lvl3pPr lvl="2" rtl="0">
              <a:spcBef>
                <a:spcPts val="0"/>
              </a:spcBef>
              <a:spcAft>
                <a:spcPts val="0"/>
              </a:spcAft>
              <a:buClr>
                <a:schemeClr val="lt1"/>
              </a:buClr>
              <a:buSzPts val="2000"/>
              <a:buNone/>
              <a:defRPr>
                <a:solidFill>
                  <a:schemeClr val="lt1"/>
                </a:solidFill>
              </a:defRPr>
            </a:lvl3pPr>
            <a:lvl4pPr lvl="3" rtl="0">
              <a:spcBef>
                <a:spcPts val="0"/>
              </a:spcBef>
              <a:spcAft>
                <a:spcPts val="0"/>
              </a:spcAft>
              <a:buClr>
                <a:schemeClr val="lt1"/>
              </a:buClr>
              <a:buSzPts val="2000"/>
              <a:buNone/>
              <a:defRPr>
                <a:solidFill>
                  <a:schemeClr val="lt1"/>
                </a:solidFill>
              </a:defRPr>
            </a:lvl4pPr>
            <a:lvl5pPr lvl="4" rtl="0">
              <a:spcBef>
                <a:spcPts val="0"/>
              </a:spcBef>
              <a:spcAft>
                <a:spcPts val="0"/>
              </a:spcAft>
              <a:buClr>
                <a:schemeClr val="lt1"/>
              </a:buClr>
              <a:buSzPts val="2000"/>
              <a:buNone/>
              <a:defRPr>
                <a:solidFill>
                  <a:schemeClr val="lt1"/>
                </a:solidFill>
              </a:defRPr>
            </a:lvl5pPr>
            <a:lvl6pPr lvl="5" rtl="0">
              <a:spcBef>
                <a:spcPts val="0"/>
              </a:spcBef>
              <a:spcAft>
                <a:spcPts val="0"/>
              </a:spcAft>
              <a:buClr>
                <a:schemeClr val="lt1"/>
              </a:buClr>
              <a:buSzPts val="2000"/>
              <a:buNone/>
              <a:defRPr>
                <a:solidFill>
                  <a:schemeClr val="lt1"/>
                </a:solidFill>
              </a:defRPr>
            </a:lvl6pPr>
            <a:lvl7pPr lvl="6" rtl="0">
              <a:spcBef>
                <a:spcPts val="0"/>
              </a:spcBef>
              <a:spcAft>
                <a:spcPts val="0"/>
              </a:spcAft>
              <a:buClr>
                <a:schemeClr val="lt1"/>
              </a:buClr>
              <a:buSzPts val="2000"/>
              <a:buNone/>
              <a:defRPr>
                <a:solidFill>
                  <a:schemeClr val="lt1"/>
                </a:solidFill>
              </a:defRPr>
            </a:lvl7pPr>
            <a:lvl8pPr lvl="7" rtl="0">
              <a:spcBef>
                <a:spcPts val="0"/>
              </a:spcBef>
              <a:spcAft>
                <a:spcPts val="0"/>
              </a:spcAft>
              <a:buClr>
                <a:schemeClr val="lt1"/>
              </a:buClr>
              <a:buSzPts val="2000"/>
              <a:buNone/>
              <a:defRPr>
                <a:solidFill>
                  <a:schemeClr val="lt1"/>
                </a:solidFill>
              </a:defRPr>
            </a:lvl8pPr>
            <a:lvl9pPr lvl="8" rtl="0">
              <a:spcBef>
                <a:spcPts val="0"/>
              </a:spcBef>
              <a:spcAft>
                <a:spcPts val="0"/>
              </a:spcAft>
              <a:buClr>
                <a:schemeClr val="lt1"/>
              </a:buClr>
              <a:buSzPts val="2000"/>
              <a:buNone/>
              <a:defRPr>
                <a:solidFill>
                  <a:schemeClr val="lt1"/>
                </a:solidFill>
              </a:defRPr>
            </a:lvl9pPr>
          </a:lstStyle>
          <a:p>
            <a:endParaRPr/>
          </a:p>
        </p:txBody>
      </p:sp>
      <p:sp>
        <p:nvSpPr>
          <p:cNvPr id="122" name="Google Shape;122;p1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White" type="blank">
  <p:cSld name="BLANK">
    <p:bg>
      <p:bgPr>
        <a:solidFill>
          <a:schemeClr val="lt1"/>
        </a:solidFill>
        <a:effectLst/>
      </p:bgPr>
    </p:bg>
    <p:spTree>
      <p:nvGrpSpPr>
        <p:cNvPr id="1" name="Shape 133"/>
        <p:cNvGrpSpPr/>
        <p:nvPr/>
      </p:nvGrpSpPr>
      <p:grpSpPr>
        <a:xfrm>
          <a:off x="0" y="0"/>
          <a:ext cx="0" cy="0"/>
          <a:chOff x="0" y="0"/>
          <a:chExt cx="0" cy="0"/>
        </a:xfrm>
      </p:grpSpPr>
      <p:sp>
        <p:nvSpPr>
          <p:cNvPr id="134" name="Google Shape;134;p12"/>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35" name="Google Shape;135;p12"/>
          <p:cNvGrpSpPr/>
          <p:nvPr/>
        </p:nvGrpSpPr>
        <p:grpSpPr>
          <a:xfrm>
            <a:off x="-313691" y="-18375"/>
            <a:ext cx="1367790" cy="1637005"/>
            <a:chOff x="-313691" y="-18375"/>
            <a:chExt cx="1367790" cy="1637005"/>
          </a:xfrm>
        </p:grpSpPr>
        <p:sp>
          <p:nvSpPr>
            <p:cNvPr id="136" name="Google Shape;136;p12"/>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2"/>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2"/>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39;p12"/>
          <p:cNvGrpSpPr/>
          <p:nvPr/>
        </p:nvGrpSpPr>
        <p:grpSpPr>
          <a:xfrm>
            <a:off x="7485392" y="1755351"/>
            <a:ext cx="2830800" cy="3388272"/>
            <a:chOff x="7485392" y="1755351"/>
            <a:chExt cx="2830800" cy="3388272"/>
          </a:xfrm>
        </p:grpSpPr>
        <p:sp>
          <p:nvSpPr>
            <p:cNvPr id="140" name="Google Shape;140;p12"/>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2"/>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42"/>
        <p:cNvGrpSpPr/>
        <p:nvPr/>
      </p:nvGrpSpPr>
      <p:grpSpPr>
        <a:xfrm>
          <a:off x="0" y="0"/>
          <a:ext cx="0" cy="0"/>
          <a:chOff x="0" y="0"/>
          <a:chExt cx="0" cy="0"/>
        </a:xfrm>
      </p:grpSpPr>
      <p:sp>
        <p:nvSpPr>
          <p:cNvPr id="143" name="Google Shape;143;p13"/>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grpSp>
        <p:nvGrpSpPr>
          <p:cNvPr id="144" name="Google Shape;144;p13"/>
          <p:cNvGrpSpPr/>
          <p:nvPr/>
        </p:nvGrpSpPr>
        <p:grpSpPr>
          <a:xfrm>
            <a:off x="-313691" y="-18375"/>
            <a:ext cx="1367790" cy="1637005"/>
            <a:chOff x="-313691" y="-18375"/>
            <a:chExt cx="1367790" cy="1637005"/>
          </a:xfrm>
        </p:grpSpPr>
        <p:sp>
          <p:nvSpPr>
            <p:cNvPr id="145" name="Google Shape;145;p13"/>
            <p:cNvSpPr/>
            <p:nvPr/>
          </p:nvSpPr>
          <p:spPr>
            <a:xfrm>
              <a:off x="-313691" y="813730"/>
              <a:ext cx="754800" cy="8049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p:nvPr/>
          </p:nvSpPr>
          <p:spPr>
            <a:xfrm>
              <a:off x="53899" y="237925"/>
              <a:ext cx="1000200" cy="10668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304107" y="-18375"/>
              <a:ext cx="420900" cy="4491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 name="Google Shape;148;p13"/>
          <p:cNvGrpSpPr/>
          <p:nvPr/>
        </p:nvGrpSpPr>
        <p:grpSpPr>
          <a:xfrm>
            <a:off x="7485392" y="1755351"/>
            <a:ext cx="2830800" cy="3388272"/>
            <a:chOff x="7485392" y="1755351"/>
            <a:chExt cx="2830800" cy="3388272"/>
          </a:xfrm>
        </p:grpSpPr>
        <p:sp>
          <p:nvSpPr>
            <p:cNvPr id="149" name="Google Shape;149;p13"/>
            <p:cNvSpPr/>
            <p:nvPr/>
          </p:nvSpPr>
          <p:spPr>
            <a:xfrm>
              <a:off x="8005394" y="2926923"/>
              <a:ext cx="2078100" cy="2216700"/>
            </a:xfrm>
            <a:prstGeom prst="parallelogram">
              <a:avLst>
                <a:gd name="adj" fmla="val 59001"/>
              </a:avLst>
            </a:prstGeom>
            <a:gradFill>
              <a:gsLst>
                <a:gs pos="0">
                  <a:schemeClr val="accent2"/>
                </a:gs>
                <a:gs pos="100000">
                  <a:schemeClr val="accent4"/>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7485392" y="1755351"/>
              <a:ext cx="2830800" cy="3019200"/>
            </a:xfrm>
            <a:prstGeom prst="parallelogram">
              <a:avLst>
                <a:gd name="adj" fmla="val 59001"/>
              </a:avLst>
            </a:prstGeom>
            <a:gradFill>
              <a:gsLst>
                <a:gs pos="0">
                  <a:schemeClr val="accent1"/>
                </a:gs>
                <a:gs pos="100000">
                  <a:srgbClr val="02C1D3">
                    <a:alpha val="33725"/>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6"/>
            </a:gs>
            <a:gs pos="100000">
              <a:schemeClr val="accent5"/>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14575" y="495875"/>
            <a:ext cx="6026700" cy="8130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1pPr>
            <a:lvl2pPr lvl="1"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2pPr>
            <a:lvl3pPr lvl="2"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3pPr>
            <a:lvl4pPr lvl="3"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4pPr>
            <a:lvl5pPr lvl="4"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5pPr>
            <a:lvl6pPr lvl="5"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6pPr>
            <a:lvl7pPr lvl="6"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7pPr>
            <a:lvl8pPr lvl="7"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8pPr>
            <a:lvl9pPr lvl="8" rtl="0">
              <a:lnSpc>
                <a:spcPct val="90000"/>
              </a:lnSpc>
              <a:spcBef>
                <a:spcPts val="0"/>
              </a:spcBef>
              <a:spcAft>
                <a:spcPts val="0"/>
              </a:spcAft>
              <a:buClr>
                <a:schemeClr val="accent5"/>
              </a:buClr>
              <a:buSzPts val="2000"/>
              <a:buFont typeface="Merriweather"/>
              <a:buNone/>
              <a:defRPr sz="2000" b="1">
                <a:solidFill>
                  <a:schemeClr val="accent5"/>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914575" y="1584425"/>
            <a:ext cx="6999600" cy="29997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IBM Plex Sans Light"/>
              <a:buChar char="▰"/>
              <a:defRPr sz="2400">
                <a:solidFill>
                  <a:schemeClr val="dk1"/>
                </a:solidFill>
                <a:latin typeface="IBM Plex Sans Light"/>
                <a:ea typeface="IBM Plex Sans Light"/>
                <a:cs typeface="IBM Plex Sans Light"/>
                <a:sym typeface="IBM Plex Sans Light"/>
              </a:defRPr>
            </a:lvl1pPr>
            <a:lvl2pPr marL="914400" lvl="1" indent="-381000" rtl="0">
              <a:lnSpc>
                <a:spcPct val="115000"/>
              </a:lnSpc>
              <a:spcBef>
                <a:spcPts val="0"/>
              </a:spcBef>
              <a:spcAft>
                <a:spcPts val="0"/>
              </a:spcAft>
              <a:buClr>
                <a:schemeClr val="accent2"/>
              </a:buClr>
              <a:buSzPts val="2400"/>
              <a:buFont typeface="IBM Plex Sans Light"/>
              <a:buChar char="╺"/>
              <a:defRPr sz="2400">
                <a:solidFill>
                  <a:schemeClr val="dk1"/>
                </a:solidFill>
                <a:latin typeface="IBM Plex Sans Light"/>
                <a:ea typeface="IBM Plex Sans Light"/>
                <a:cs typeface="IBM Plex Sans Light"/>
                <a:sym typeface="IBM Plex Sans Light"/>
              </a:defRPr>
            </a:lvl2pPr>
            <a:lvl3pPr marL="1371600" lvl="2" indent="-381000" rtl="0">
              <a:lnSpc>
                <a:spcPct val="115000"/>
              </a:lnSpc>
              <a:spcBef>
                <a:spcPts val="0"/>
              </a:spcBef>
              <a:spcAft>
                <a:spcPts val="0"/>
              </a:spcAft>
              <a:buClr>
                <a:schemeClr val="accent3"/>
              </a:buClr>
              <a:buSzPts val="2400"/>
              <a:buFont typeface="IBM Plex Sans Light"/>
              <a:buChar char="╺"/>
              <a:defRPr sz="2400">
                <a:solidFill>
                  <a:schemeClr val="dk1"/>
                </a:solidFill>
                <a:latin typeface="IBM Plex Sans Light"/>
                <a:ea typeface="IBM Plex Sans Light"/>
                <a:cs typeface="IBM Plex Sans Light"/>
                <a:sym typeface="IBM Plex Sans Light"/>
              </a:defRPr>
            </a:lvl3pPr>
            <a:lvl4pPr marL="1828800" lvl="3"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4pPr>
            <a:lvl5pPr marL="2286000" lvl="4"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5pPr>
            <a:lvl6pPr marL="2743200" lvl="5"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6pPr>
            <a:lvl7pPr marL="3200400" lvl="6"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7pPr>
            <a:lvl8pPr marL="3657600" lvl="7"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8pPr>
            <a:lvl9pPr marL="4114800" lvl="8" indent="-381000" rtl="0">
              <a:lnSpc>
                <a:spcPct val="115000"/>
              </a:lnSpc>
              <a:spcBef>
                <a:spcPts val="0"/>
              </a:spcBef>
              <a:spcAft>
                <a:spcPts val="0"/>
              </a:spcAft>
              <a:buClr>
                <a:schemeClr val="lt2"/>
              </a:buClr>
              <a:buSzPts val="2400"/>
              <a:buFont typeface="IBM Plex Sans Light"/>
              <a:buChar char="■"/>
              <a:defRPr sz="2400">
                <a:solidFill>
                  <a:schemeClr val="dk1"/>
                </a:solidFill>
                <a:latin typeface="IBM Plex Sans Light"/>
                <a:ea typeface="IBM Plex Sans Light"/>
                <a:cs typeface="IBM Plex Sans Light"/>
                <a:sym typeface="IBM Plex Sans Light"/>
              </a:defRPr>
            </a:lvl9pPr>
          </a:lstStyle>
          <a:p>
            <a:endParaRPr/>
          </a:p>
        </p:txBody>
      </p:sp>
      <p:sp>
        <p:nvSpPr>
          <p:cNvPr id="8" name="Google Shape;8;p1"/>
          <p:cNvSpPr txBox="1">
            <a:spLocks noGrp="1"/>
          </p:cNvSpPr>
          <p:nvPr>
            <p:ph type="sldNum" idx="12"/>
          </p:nvPr>
        </p:nvSpPr>
        <p:spPr>
          <a:xfrm>
            <a:off x="8557525" y="0"/>
            <a:ext cx="434100" cy="393600"/>
          </a:xfrm>
          <a:prstGeom prst="rect">
            <a:avLst/>
          </a:prstGeom>
          <a:noFill/>
          <a:ln>
            <a:noFill/>
          </a:ln>
        </p:spPr>
        <p:txBody>
          <a:bodyPr spcFirstLastPara="1" wrap="square" lIns="0" tIns="0" rIns="0" bIns="0" anchor="ctr" anchorCtr="0">
            <a:noAutofit/>
          </a:bodyPr>
          <a:lstStyle>
            <a:lvl1pPr lvl="0" algn="r" rtl="0">
              <a:buNone/>
              <a:defRPr sz="1200">
                <a:solidFill>
                  <a:schemeClr val="dk2"/>
                </a:solidFill>
                <a:latin typeface="IBM Plex Sans"/>
                <a:ea typeface="IBM Plex Sans"/>
                <a:cs typeface="IBM Plex Sans"/>
                <a:sym typeface="IBM Plex Sans"/>
              </a:defRPr>
            </a:lvl1pPr>
            <a:lvl2pPr lvl="1" algn="r" rtl="0">
              <a:buNone/>
              <a:defRPr sz="1200">
                <a:solidFill>
                  <a:schemeClr val="dk2"/>
                </a:solidFill>
                <a:latin typeface="IBM Plex Sans"/>
                <a:ea typeface="IBM Plex Sans"/>
                <a:cs typeface="IBM Plex Sans"/>
                <a:sym typeface="IBM Plex Sans"/>
              </a:defRPr>
            </a:lvl2pPr>
            <a:lvl3pPr lvl="2" algn="r" rtl="0">
              <a:buNone/>
              <a:defRPr sz="1200">
                <a:solidFill>
                  <a:schemeClr val="dk2"/>
                </a:solidFill>
                <a:latin typeface="IBM Plex Sans"/>
                <a:ea typeface="IBM Plex Sans"/>
                <a:cs typeface="IBM Plex Sans"/>
                <a:sym typeface="IBM Plex Sans"/>
              </a:defRPr>
            </a:lvl3pPr>
            <a:lvl4pPr lvl="3" algn="r" rtl="0">
              <a:buNone/>
              <a:defRPr sz="1200">
                <a:solidFill>
                  <a:schemeClr val="dk2"/>
                </a:solidFill>
                <a:latin typeface="IBM Plex Sans"/>
                <a:ea typeface="IBM Plex Sans"/>
                <a:cs typeface="IBM Plex Sans"/>
                <a:sym typeface="IBM Plex Sans"/>
              </a:defRPr>
            </a:lvl4pPr>
            <a:lvl5pPr lvl="4" algn="r" rtl="0">
              <a:buNone/>
              <a:defRPr sz="1200">
                <a:solidFill>
                  <a:schemeClr val="dk2"/>
                </a:solidFill>
                <a:latin typeface="IBM Plex Sans"/>
                <a:ea typeface="IBM Plex Sans"/>
                <a:cs typeface="IBM Plex Sans"/>
                <a:sym typeface="IBM Plex Sans"/>
              </a:defRPr>
            </a:lvl5pPr>
            <a:lvl6pPr lvl="5" algn="r" rtl="0">
              <a:buNone/>
              <a:defRPr sz="1200">
                <a:solidFill>
                  <a:schemeClr val="dk2"/>
                </a:solidFill>
                <a:latin typeface="IBM Plex Sans"/>
                <a:ea typeface="IBM Plex Sans"/>
                <a:cs typeface="IBM Plex Sans"/>
                <a:sym typeface="IBM Plex Sans"/>
              </a:defRPr>
            </a:lvl6pPr>
            <a:lvl7pPr lvl="6" algn="r" rtl="0">
              <a:buNone/>
              <a:defRPr sz="1200">
                <a:solidFill>
                  <a:schemeClr val="dk2"/>
                </a:solidFill>
                <a:latin typeface="IBM Plex Sans"/>
                <a:ea typeface="IBM Plex Sans"/>
                <a:cs typeface="IBM Plex Sans"/>
                <a:sym typeface="IBM Plex Sans"/>
              </a:defRPr>
            </a:lvl7pPr>
            <a:lvl8pPr lvl="7" algn="r" rtl="0">
              <a:buNone/>
              <a:defRPr sz="1200">
                <a:solidFill>
                  <a:schemeClr val="dk2"/>
                </a:solidFill>
                <a:latin typeface="IBM Plex Sans"/>
                <a:ea typeface="IBM Plex Sans"/>
                <a:cs typeface="IBM Plex Sans"/>
                <a:sym typeface="IBM Plex Sans"/>
              </a:defRPr>
            </a:lvl8pPr>
            <a:lvl9pPr lvl="8" algn="r" rtl="0">
              <a:buNone/>
              <a:defRPr sz="1200">
                <a:solidFill>
                  <a:schemeClr val="dk2"/>
                </a:solidFill>
                <a:latin typeface="IBM Plex Sans"/>
                <a:ea typeface="IBM Plex Sans"/>
                <a:cs typeface="IBM Plex Sans"/>
                <a:sym typeface="IBM Plex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2" r:id="rId2"/>
    <p:sldLayoutId id="2147483649" r:id="rId3"/>
    <p:sldLayoutId id="2147483650" r:id="rId4"/>
    <p:sldLayoutId id="2147483651" r:id="rId5"/>
    <p:sldLayoutId id="2147483656" r:id="rId6"/>
    <p:sldLayoutId id="2147483658" r:id="rId7"/>
    <p:sldLayoutId id="2147483659" r:id="rId8"/>
  </p:sldLayoutIdLst>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app.thermiair.gr/statistics?fbclid=IwAR2bGmlLFgnUTKEGJe6ETilycd1NLrq-sm9dduixligeTLcbvBtwYVzICUg"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scientific-journal-articles.com/%2012-11-2009"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6"/>
        <p:cNvGrpSpPr/>
        <p:nvPr/>
      </p:nvGrpSpPr>
      <p:grpSpPr>
        <a:xfrm>
          <a:off x="0" y="0"/>
          <a:ext cx="0" cy="0"/>
          <a:chOff x="0" y="0"/>
          <a:chExt cx="0" cy="0"/>
        </a:xfrm>
      </p:grpSpPr>
      <p:sp>
        <p:nvSpPr>
          <p:cNvPr id="157" name="Google Shape;157;p15"/>
          <p:cNvSpPr txBox="1">
            <a:spLocks noGrp="1"/>
          </p:cNvSpPr>
          <p:nvPr>
            <p:ph type="ctrTitle"/>
          </p:nvPr>
        </p:nvSpPr>
        <p:spPr>
          <a:xfrm>
            <a:off x="179512" y="1563638"/>
            <a:ext cx="2555776" cy="2160240"/>
          </a:xfrm>
          <a:prstGeom prst="rect">
            <a:avLst/>
          </a:prstGeom>
        </p:spPr>
        <p:txBody>
          <a:bodyPr spcFirstLastPara="1" wrap="square" lIns="0" tIns="0" rIns="0" bIns="0" anchor="t" anchorCtr="0">
            <a:noAutofit/>
          </a:bodyPr>
          <a:lstStyle/>
          <a:p>
            <a:pPr algn="ctr"/>
            <a:r>
              <a:rPr lang="el-GR" sz="2400" i="1" dirty="0">
                <a:effectLst>
                  <a:outerShdw blurRad="38100" dist="38100" dir="2700000" algn="tl">
                    <a:srgbClr val="000000">
                      <a:alpha val="43137"/>
                    </a:srgbClr>
                  </a:outerShdw>
                </a:effectLst>
                <a:latin typeface="Calibri" pitchFamily="34" charset="0"/>
                <a:ea typeface="Calibri" pitchFamily="34" charset="0"/>
                <a:cs typeface="Calibri" pitchFamily="34" charset="0"/>
              </a:rPr>
              <a:t>Εποχιακή διακύμανση των αιωρούμενων σωματιδίων με </a:t>
            </a:r>
            <a:r>
              <a:rPr lang="el-GR" sz="2400" i="1" dirty="0" smtClean="0">
                <a:effectLst>
                  <a:outerShdw blurRad="38100" dist="38100" dir="2700000" algn="tl">
                    <a:srgbClr val="000000">
                      <a:alpha val="43137"/>
                    </a:srgbClr>
                  </a:outerShdw>
                </a:effectLst>
                <a:latin typeface="Calibri" pitchFamily="34" charset="0"/>
                <a:ea typeface="Calibri" pitchFamily="34" charset="0"/>
                <a:cs typeface="Calibri" pitchFamily="34" charset="0"/>
              </a:rPr>
              <a:t>τους </a:t>
            </a:r>
            <a:r>
              <a:rPr lang="el-GR" sz="2400" i="1" dirty="0">
                <a:effectLst>
                  <a:outerShdw blurRad="38100" dist="38100" dir="2700000" algn="tl">
                    <a:srgbClr val="000000">
                      <a:alpha val="43137"/>
                    </a:srgbClr>
                  </a:outerShdw>
                </a:effectLst>
                <a:latin typeface="Calibri" pitchFamily="34" charset="0"/>
                <a:ea typeface="Calibri" pitchFamily="34" charset="0"/>
                <a:cs typeface="Calibri" pitchFamily="34" charset="0"/>
              </a:rPr>
              <a:t>αιφνίδιους θανάτους</a:t>
            </a:r>
            <a:endParaRPr lang="el-GR" sz="2400" i="1" dirty="0">
              <a:effectLst>
                <a:outerShdw blurRad="38100" dist="38100" dir="2700000" algn="tl">
                  <a:srgbClr val="000000">
                    <a:alpha val="43137"/>
                  </a:srgbClr>
                </a:outerShdw>
              </a:effectLst>
              <a:latin typeface="Calibri" pitchFamily="34" charset="0"/>
              <a:ea typeface="Calibri" pitchFamily="34" charset="0"/>
              <a:cs typeface="Calibri" pitchFamily="34" charset="0"/>
            </a:endParaRPr>
          </a:p>
        </p:txBody>
      </p:sp>
      <p:sp>
        <p:nvSpPr>
          <p:cNvPr id="2" name="Ορθογώνιο 1"/>
          <p:cNvSpPr/>
          <p:nvPr/>
        </p:nvSpPr>
        <p:spPr>
          <a:xfrm>
            <a:off x="4211960" y="123478"/>
            <a:ext cx="4607352" cy="400110"/>
          </a:xfrm>
          <a:prstGeom prst="rect">
            <a:avLst/>
          </a:prstGeom>
        </p:spPr>
        <p:txBody>
          <a:bodyPr wrap="none">
            <a:spAutoFit/>
          </a:bodyPr>
          <a:lstStyle/>
          <a:p>
            <a:r>
              <a:rPr lang="en-US" sz="2000" b="1" dirty="0">
                <a:solidFill>
                  <a:schemeClr val="bg1"/>
                </a:solidFill>
                <a:latin typeface="Calibri" pitchFamily="34" charset="0"/>
                <a:ea typeface="Calibri" pitchFamily="34" charset="0"/>
                <a:cs typeface="Calibri" pitchFamily="34" charset="0"/>
              </a:rPr>
              <a:t>EESO</a:t>
            </a:r>
            <a:r>
              <a:rPr lang="el-GR" sz="2000" b="1" dirty="0">
                <a:solidFill>
                  <a:schemeClr val="bg1"/>
                </a:solidFill>
                <a:latin typeface="Calibri" pitchFamily="34" charset="0"/>
                <a:ea typeface="Calibri" pitchFamily="34" charset="0"/>
                <a:cs typeface="Calibri" pitchFamily="34" charset="0"/>
              </a:rPr>
              <a:t>  Ευρωπαϊκή Υπηρεσία διαστήματος</a:t>
            </a:r>
            <a:endParaRPr lang="el-GR" sz="2000" dirty="0">
              <a:solidFill>
                <a:schemeClr val="bg1"/>
              </a:solidFill>
              <a:latin typeface="Calibri" pitchFamily="34" charset="0"/>
              <a:ea typeface="Calibri" pitchFamily="34" charset="0"/>
              <a:cs typeface="Calibri" pitchFamily="34" charset="0"/>
            </a:endParaRPr>
          </a:p>
        </p:txBody>
      </p:sp>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306575"/>
            <a:ext cx="1951048" cy="8113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339502"/>
            <a:ext cx="6589794" cy="4350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85824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1790700" y="2027605"/>
            <a:ext cx="5562600" cy="1264225"/>
          </a:xfrm>
          <a:prstGeom prst="rect">
            <a:avLst/>
          </a:prstGeom>
        </p:spPr>
        <p:txBody>
          <a:bodyPr spcFirstLastPara="1" wrap="square" lIns="0" tIns="0" rIns="0" bIns="0" anchor="b" anchorCtr="0">
            <a:noAutofit/>
          </a:bodyPr>
          <a:lstStyle/>
          <a:p>
            <a:pPr algn="ctr">
              <a:lnSpc>
                <a:spcPct val="110000"/>
              </a:lnSpc>
            </a:pPr>
            <a:r>
              <a:rPr lang="el-GR" sz="2200" dirty="0" smtClean="0">
                <a:solidFill>
                  <a:schemeClr val="tx1">
                    <a:lumMod val="50000"/>
                    <a:lumOff val="50000"/>
                  </a:schemeClr>
                </a:solidFill>
                <a:effectLst>
                  <a:outerShdw blurRad="38100" dist="38100" dir="2700000" algn="tl">
                    <a:srgbClr val="000000">
                      <a:alpha val="43137"/>
                    </a:srgbClr>
                  </a:outerShdw>
                </a:effectLst>
                <a:latin typeface="Calibri" pitchFamily="34" charset="0"/>
              </a:rPr>
              <a:t>Ένα </a:t>
            </a:r>
            <a:r>
              <a:rPr lang="el-GR" sz="2200" dirty="0">
                <a:solidFill>
                  <a:schemeClr val="tx1">
                    <a:lumMod val="50000"/>
                    <a:lumOff val="50000"/>
                  </a:schemeClr>
                </a:solidFill>
                <a:effectLst>
                  <a:outerShdw blurRad="38100" dist="38100" dir="2700000" algn="tl">
                    <a:srgbClr val="000000">
                      <a:alpha val="43137"/>
                    </a:srgbClr>
                  </a:outerShdw>
                </a:effectLst>
                <a:latin typeface="Calibri" pitchFamily="34" charset="0"/>
              </a:rPr>
              <a:t>τζάκι </a:t>
            </a:r>
            <a:r>
              <a:rPr lang="el-GR" sz="2200" b="0" dirty="0">
                <a:effectLst>
                  <a:outerShdw blurRad="38100" dist="38100" dir="2700000" algn="tl">
                    <a:srgbClr val="000000">
                      <a:alpha val="43137"/>
                    </a:srgbClr>
                  </a:outerShdw>
                </a:effectLst>
                <a:latin typeface="Calibri" pitchFamily="34" charset="0"/>
              </a:rPr>
              <a:t>εκλύει στην ατμόσφαιρα 30 φορές περισσότερους ρύπους σε σχέση με ένα καυστήρα πετρελαίου πολυκατοικίας 25 διαμερισμάτων. </a:t>
            </a:r>
            <a:endParaRPr lang="el-GR" sz="2200" b="0" dirty="0">
              <a:effectLst>
                <a:outerShdw blurRad="38100" dist="38100" dir="2700000" algn="tl">
                  <a:srgbClr val="000000">
                    <a:alpha val="43137"/>
                  </a:srgbClr>
                </a:outerShdw>
              </a:effectLst>
              <a:latin typeface="Calibri" pitchFamily="34" charset="0"/>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79862"/>
            <a:ext cx="1188000" cy="1260287"/>
          </a:xfrm>
          <a:prstGeom prst="rect">
            <a:avLst/>
          </a:prstGeom>
        </p:spPr>
      </p:pic>
    </p:spTree>
    <p:extLst>
      <p:ext uri="{BB962C8B-B14F-4D97-AF65-F5344CB8AC3E}">
        <p14:creationId xmlns:p14="http://schemas.microsoft.com/office/powerpoint/2010/main" val="242109192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Ορθογώνιο 2"/>
          <p:cNvSpPr/>
          <p:nvPr/>
        </p:nvSpPr>
        <p:spPr>
          <a:xfrm>
            <a:off x="1367644" y="1131590"/>
            <a:ext cx="6408712" cy="1446550"/>
          </a:xfrm>
          <a:prstGeom prst="rect">
            <a:avLst/>
          </a:prstGeom>
        </p:spPr>
        <p:txBody>
          <a:bodyPr wrap="square">
            <a:spAutoFit/>
          </a:bodyPr>
          <a:lstStyle/>
          <a:p>
            <a:pPr algn="ctr"/>
            <a:r>
              <a:rPr lang="el-GR" sz="2200" dirty="0" smtClean="0">
                <a:latin typeface="Calibri" pitchFamily="34" charset="0"/>
                <a:ea typeface="Calibri" pitchFamily="34" charset="0"/>
                <a:cs typeface="Calibri" pitchFamily="34" charset="0"/>
              </a:rPr>
              <a:t>Τα </a:t>
            </a:r>
            <a:r>
              <a:rPr lang="el-GR" sz="2200" dirty="0">
                <a:latin typeface="Calibri" pitchFamily="34" charset="0"/>
                <a:ea typeface="Calibri" pitchFamily="34" charset="0"/>
                <a:cs typeface="Calibri" pitchFamily="34" charset="0"/>
              </a:rPr>
              <a:t>δεδομένα των διαγραμμάτων που μελετήσαμε  με την ομάδα μας, απεικονίζουν όλες τις εποχές του χρόνου και έχουν συλλεχθεί από τον </a:t>
            </a:r>
            <a:endParaRPr lang="el-GR" sz="2200" dirty="0" smtClean="0">
              <a:latin typeface="Calibri" pitchFamily="34" charset="0"/>
              <a:ea typeface="Calibri" pitchFamily="34" charset="0"/>
              <a:cs typeface="Calibri" pitchFamily="34" charset="0"/>
            </a:endParaRPr>
          </a:p>
          <a:p>
            <a:pPr algn="ctr"/>
            <a:r>
              <a:rPr lang="el-GR" sz="2200" dirty="0" smtClean="0">
                <a:solidFill>
                  <a:srgbClr val="FF0000"/>
                </a:solidFill>
                <a:latin typeface="Calibri" pitchFamily="34" charset="0"/>
                <a:ea typeface="Calibri" pitchFamily="34" charset="0"/>
                <a:cs typeface="Calibri" pitchFamily="34" charset="0"/>
              </a:rPr>
              <a:t>μετεωρολογικό </a:t>
            </a:r>
            <a:r>
              <a:rPr lang="el-GR" sz="2200" dirty="0">
                <a:solidFill>
                  <a:srgbClr val="FF0000"/>
                </a:solidFill>
                <a:latin typeface="Calibri" pitchFamily="34" charset="0"/>
                <a:ea typeface="Calibri" pitchFamily="34" charset="0"/>
                <a:cs typeface="Calibri" pitchFamily="34" charset="0"/>
              </a:rPr>
              <a:t>σταθμό της Θέρμης Θεσσαλονίκης. </a:t>
            </a:r>
            <a:endParaRPr lang="el-GR" sz="2200" dirty="0">
              <a:solidFill>
                <a:srgbClr val="FF0000"/>
              </a:solidFill>
              <a:latin typeface="Calibri" pitchFamily="34" charset="0"/>
              <a:ea typeface="Calibri" pitchFamily="34" charset="0"/>
              <a:cs typeface="Calibri"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
        <p:nvSpPr>
          <p:cNvPr id="5" name="Ορθογώνιο 4"/>
          <p:cNvSpPr/>
          <p:nvPr/>
        </p:nvSpPr>
        <p:spPr>
          <a:xfrm>
            <a:off x="1367644" y="3003798"/>
            <a:ext cx="6408712" cy="707886"/>
          </a:xfrm>
          <a:prstGeom prst="rect">
            <a:avLst/>
          </a:prstGeom>
        </p:spPr>
        <p:txBody>
          <a:bodyPr wrap="square">
            <a:spAutoFit/>
          </a:bodyPr>
          <a:lstStyle/>
          <a:p>
            <a:pPr algn="ctr"/>
            <a:r>
              <a:rPr lang="en-US" sz="2000" i="1" dirty="0">
                <a:latin typeface="Calibri" pitchFamily="34" charset="0"/>
                <a:ea typeface="Calibri" pitchFamily="34" charset="0"/>
                <a:cs typeface="Calibri" pitchFamily="34" charset="0"/>
                <a:hlinkClick r:id="rId3"/>
              </a:rPr>
              <a:t>http://app.thermiair.gr/statistics?fbclid=IwAR2bGmlLFgnUTKEGJe6ETilycd1NLrq-sm9dduixligeTLcbvBtwYVzICUg </a:t>
            </a:r>
            <a:endParaRPr lang="en-US" sz="2000" i="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33099991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
        <p:nvSpPr>
          <p:cNvPr id="3" name="Ορθογώνιο 2"/>
          <p:cNvSpPr/>
          <p:nvPr/>
        </p:nvSpPr>
        <p:spPr>
          <a:xfrm>
            <a:off x="1187624" y="483518"/>
            <a:ext cx="6408712" cy="2123658"/>
          </a:xfrm>
          <a:prstGeom prst="rect">
            <a:avLst/>
          </a:prstGeom>
        </p:spPr>
        <p:txBody>
          <a:bodyPr wrap="square">
            <a:spAutoFit/>
          </a:bodyPr>
          <a:lstStyle/>
          <a:p>
            <a:pPr algn="ctr"/>
            <a:r>
              <a:rPr lang="el-GR" sz="2200" dirty="0">
                <a:latin typeface="Calibri" pitchFamily="34" charset="0"/>
                <a:ea typeface="Calibri" pitchFamily="34" charset="0"/>
                <a:cs typeface="Calibri" pitchFamily="34" charset="0"/>
              </a:rPr>
              <a:t>Σύμφωνα με την δημοσιευμένη έρευνα της ομάδας του κ. Σαχινίδη, η συγκέντρωση τέτοιων στρωμάτων παρεμποδίζει τη φυσιολογική ροή του αίματος, ενώ η διάρρηξή τους προκαλεί τη δημιουργία θρόμβων, που μπορεί να πυροδοτήσουν καρδιακή προσβολή ή εγκεφαλικό επεισόδιο</a:t>
            </a:r>
            <a:r>
              <a:rPr lang="el-GR" sz="2200" dirty="0" smtClean="0">
                <a:latin typeface="Calibri" pitchFamily="34" charset="0"/>
                <a:ea typeface="Calibri" pitchFamily="34" charset="0"/>
                <a:cs typeface="Calibri" pitchFamily="34" charset="0"/>
              </a:rPr>
              <a:t>.</a:t>
            </a:r>
            <a:endParaRPr lang="el-GR" sz="2200" dirty="0">
              <a:latin typeface="Calibri" pitchFamily="34" charset="0"/>
              <a:ea typeface="Calibri" pitchFamily="34" charset="0"/>
              <a:cs typeface="Calibri"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grpSp>
        <p:nvGrpSpPr>
          <p:cNvPr id="13" name="Ομάδα 12"/>
          <p:cNvGrpSpPr/>
          <p:nvPr/>
        </p:nvGrpSpPr>
        <p:grpSpPr>
          <a:xfrm>
            <a:off x="927466" y="2787774"/>
            <a:ext cx="6956902" cy="2222013"/>
            <a:chOff x="927466" y="2787774"/>
            <a:chExt cx="6956902" cy="2222013"/>
          </a:xfrm>
        </p:grpSpPr>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850" t="24893" r="28200" b="5027"/>
            <a:stretch/>
          </p:blipFill>
          <p:spPr bwMode="auto">
            <a:xfrm>
              <a:off x="927466" y="2888163"/>
              <a:ext cx="2880320" cy="212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3707904" y="2787774"/>
              <a:ext cx="4176464" cy="2123658"/>
            </a:xfrm>
            <a:prstGeom prst="rect">
              <a:avLst/>
            </a:prstGeom>
          </p:spPr>
          <p:txBody>
            <a:bodyPr wrap="square">
              <a:spAutoFit/>
            </a:bodyPr>
            <a:lstStyle/>
            <a:p>
              <a:pPr algn="ctr"/>
              <a:r>
                <a:rPr lang="el-GR" sz="2200" dirty="0" smtClean="0">
                  <a:latin typeface="Calibri" pitchFamily="34" charset="0"/>
                  <a:ea typeface="Calibri" pitchFamily="34" charset="0"/>
                  <a:cs typeface="Calibri" pitchFamily="34" charset="0"/>
                </a:rPr>
                <a:t>Δημιουργούν </a:t>
              </a:r>
              <a:r>
                <a:rPr lang="el-GR" sz="2200" dirty="0">
                  <a:latin typeface="Calibri" pitchFamily="34" charset="0"/>
                  <a:ea typeface="Calibri" pitchFamily="34" charset="0"/>
                  <a:cs typeface="Calibri" pitchFamily="34" charset="0"/>
                </a:rPr>
                <a:t>ασταθείς πλάκες στις </a:t>
              </a:r>
              <a:r>
                <a:rPr lang="el-GR" sz="2200" dirty="0" smtClean="0">
                  <a:latin typeface="Calibri" pitchFamily="34" charset="0"/>
                  <a:ea typeface="Calibri" pitchFamily="34" charset="0"/>
                  <a:cs typeface="Calibri" pitchFamily="34" charset="0"/>
                </a:rPr>
                <a:t>αρτηρίες</a:t>
              </a:r>
            </a:p>
            <a:p>
              <a:pPr algn="ctr"/>
              <a:r>
                <a:rPr lang="el-GR" sz="2200" dirty="0" err="1">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α</a:t>
              </a:r>
              <a:r>
                <a:rPr lang="el-GR" sz="2200" dirty="0" err="1"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θηρωματικές</a:t>
              </a:r>
              <a:r>
                <a:rPr lang="el-GR" sz="2200" dirty="0" smtClean="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rPr>
                <a:t> πλάκες</a:t>
              </a:r>
              <a:endParaRPr lang="el-GR" sz="2200" dirty="0">
                <a:solidFill>
                  <a:srgbClr val="C00000"/>
                </a:solidFill>
                <a:effectLst>
                  <a:outerShdw blurRad="38100" dist="38100" dir="2700000" algn="tl">
                    <a:srgbClr val="000000">
                      <a:alpha val="43137"/>
                    </a:srgbClr>
                  </a:outerShdw>
                </a:effectLst>
                <a:latin typeface="Calibri" pitchFamily="34" charset="0"/>
                <a:ea typeface="Calibri" pitchFamily="34" charset="0"/>
                <a:cs typeface="Calibri" pitchFamily="34" charset="0"/>
              </a:endParaRPr>
            </a:p>
            <a:p>
              <a:pPr algn="ctr"/>
              <a:r>
                <a:rPr lang="el-GR" sz="2200" dirty="0">
                  <a:latin typeface="Calibri" pitchFamily="34" charset="0"/>
                  <a:ea typeface="Calibri" pitchFamily="34" charset="0"/>
                  <a:cs typeface="Calibri" pitchFamily="34" charset="0"/>
                </a:rPr>
                <a:t>και μέσω μηχανισμών της οξείδωσης έχουμε ρήξη πλακών και την δημιουργία θρόμβων.</a:t>
              </a:r>
            </a:p>
          </p:txBody>
        </p:sp>
        <p:cxnSp>
          <p:nvCxnSpPr>
            <p:cNvPr id="11" name="Ευθεία γραμμή σύνδεσης 10"/>
            <p:cNvCxnSpPr/>
            <p:nvPr/>
          </p:nvCxnSpPr>
          <p:spPr>
            <a:xfrm>
              <a:off x="3807786" y="3147814"/>
              <a:ext cx="620198" cy="48576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761219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17"/>
          <p:cNvSpPr txBox="1">
            <a:spLocks noGrp="1"/>
          </p:cNvSpPr>
          <p:nvPr>
            <p:ph type="subTitle" idx="4294967295"/>
          </p:nvPr>
        </p:nvSpPr>
        <p:spPr>
          <a:xfrm>
            <a:off x="1251854" y="1131590"/>
            <a:ext cx="6640292" cy="1753500"/>
          </a:xfrm>
          <a:prstGeom prst="rect">
            <a:avLst/>
          </a:prstGeom>
        </p:spPr>
        <p:txBody>
          <a:bodyPr spcFirstLastPara="1" wrap="square" lIns="0" tIns="0" rIns="0" bIns="0" anchor="t" anchorCtr="0">
            <a:noAutofit/>
          </a:bodyPr>
          <a:lstStyle/>
          <a:p>
            <a:pPr marL="0" lvl="0" indent="0" algn="ctr">
              <a:buClr>
                <a:schemeClr val="dk1"/>
              </a:buClr>
              <a:buSzPts val="1100"/>
              <a:buNone/>
            </a:pPr>
            <a:r>
              <a:rPr lang="el-GR" sz="2000" dirty="0" smtClean="0">
                <a:latin typeface="Calibri" pitchFamily="34" charset="0"/>
                <a:cs typeface="Calibri" pitchFamily="34" charset="0"/>
              </a:rPr>
              <a:t>Σωματίδια αναμείχθηκαν </a:t>
            </a:r>
            <a:r>
              <a:rPr lang="el-GR" sz="2000" dirty="0">
                <a:latin typeface="Calibri" pitchFamily="34" charset="0"/>
                <a:cs typeface="Calibri" pitchFamily="34" charset="0"/>
              </a:rPr>
              <a:t>με διάλυμα αλατόνερου και εγχύθηκαν στους πνεύμονες των ποντικιών. </a:t>
            </a:r>
            <a:endParaRPr lang="el-GR" sz="2000" dirty="0" smtClean="0">
              <a:latin typeface="Calibri" pitchFamily="34" charset="0"/>
              <a:cs typeface="Calibri" pitchFamily="34" charset="0"/>
            </a:endParaRPr>
          </a:p>
          <a:p>
            <a:pPr marL="0" lvl="0" indent="0" algn="ctr">
              <a:buClr>
                <a:schemeClr val="dk1"/>
              </a:buClr>
              <a:buSzPts val="1100"/>
              <a:buNone/>
            </a:pPr>
            <a:r>
              <a:rPr lang="el-GR" sz="2000" dirty="0" smtClean="0">
                <a:latin typeface="Calibri" pitchFamily="34" charset="0"/>
                <a:cs typeface="Calibri" pitchFamily="34" charset="0"/>
              </a:rPr>
              <a:t>Μέσα </a:t>
            </a:r>
            <a:r>
              <a:rPr lang="el-GR" sz="2000" dirty="0">
                <a:latin typeface="Calibri" pitchFamily="34" charset="0"/>
                <a:cs typeface="Calibri" pitchFamily="34" charset="0"/>
              </a:rPr>
              <a:t>σε μόλις 24 ώρες, τα επίπεδα της ιντερλευκίνης-6 είχαν 15πλασιαστεί στους πνεύμονες των ζώων, τα οποία άρχισαν να παρουσιάζουν θρομβώσεις</a:t>
            </a:r>
            <a:r>
              <a:rPr lang="el-GR" sz="2000" dirty="0" smtClean="0">
                <a:latin typeface="Calibri" pitchFamily="34" charset="0"/>
                <a:cs typeface="Calibri" pitchFamily="34" charset="0"/>
              </a:rPr>
              <a:t>.</a:t>
            </a:r>
            <a:endParaRPr sz="2000" b="1" dirty="0">
              <a:latin typeface="Calibri" pitchFamily="34" charset="0"/>
              <a:cs typeface="Calibri" pitchFamily="34" charset="0"/>
            </a:endParaRPr>
          </a:p>
        </p:txBody>
      </p:sp>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7" name="Google Shape;172;p17"/>
          <p:cNvSpPr txBox="1">
            <a:spLocks/>
          </p:cNvSpPr>
          <p:nvPr/>
        </p:nvSpPr>
        <p:spPr>
          <a:xfrm>
            <a:off x="1691680" y="478898"/>
            <a:ext cx="5760640" cy="1753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buNone/>
            </a:pPr>
            <a:r>
              <a:rPr lang="el-GR" sz="2000" dirty="0">
                <a:solidFill>
                  <a:schemeClr val="accent4"/>
                </a:solidFill>
                <a:effectLst>
                  <a:outerShdw blurRad="38100" dist="38100" dir="2700000" algn="tl">
                    <a:srgbClr val="000000">
                      <a:alpha val="43137"/>
                    </a:srgbClr>
                  </a:outerShdw>
                </a:effectLst>
                <a:latin typeface="Calibri" pitchFamily="34" charset="0"/>
                <a:cs typeface="Calibri" pitchFamily="34" charset="0"/>
              </a:rPr>
              <a:t>Επιδράσεις των ατμοσφαιρικών ρύπων σε ποντίκια</a:t>
            </a:r>
            <a:endParaRPr lang="el-GR" sz="2000" dirty="0">
              <a:effectLst>
                <a:outerShdw blurRad="38100" dist="38100" dir="2700000" algn="tl">
                  <a:srgbClr val="000000">
                    <a:alpha val="43137"/>
                  </a:srgbClr>
                </a:outerShdw>
              </a:effectLst>
              <a:latin typeface="Calibri" pitchFamily="34" charset="0"/>
              <a:cs typeface="Calibri"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grpSp>
        <p:nvGrpSpPr>
          <p:cNvPr id="2" name="Ομάδα 1"/>
          <p:cNvGrpSpPr/>
          <p:nvPr/>
        </p:nvGrpSpPr>
        <p:grpSpPr>
          <a:xfrm>
            <a:off x="1619672" y="3514725"/>
            <a:ext cx="5904656" cy="1371600"/>
            <a:chOff x="1547664" y="3514725"/>
            <a:chExt cx="5904656" cy="1371600"/>
          </a:xfrm>
        </p:grpSpPr>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916" t="58659" r="789" b="5548"/>
            <a:stretch/>
          </p:blipFill>
          <p:spPr bwMode="auto">
            <a:xfrm>
              <a:off x="5514975" y="3514725"/>
              <a:ext cx="193734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52" t="59444" r="74435" b="5514"/>
            <a:stretch/>
          </p:blipFill>
          <p:spPr bwMode="auto">
            <a:xfrm>
              <a:off x="1547664" y="3514725"/>
              <a:ext cx="1266686"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555533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339752" y="1037200"/>
            <a:ext cx="4536504" cy="3069000"/>
          </a:xfrm>
          <a:prstGeom prst="rect">
            <a:avLst/>
          </a:prstGeom>
        </p:spPr>
        <p:txBody>
          <a:bodyPr spcFirstLastPara="1" wrap="square" lIns="0" tIns="0" rIns="0" bIns="0" anchor="ctr" anchorCtr="0">
            <a:noAutofit/>
          </a:bodyPr>
          <a:lstStyle/>
          <a:p>
            <a:pPr>
              <a:spcAft>
                <a:spcPts val="1200"/>
              </a:spcAft>
            </a:pPr>
            <a:r>
              <a:rPr lang="el-GR" sz="2000" dirty="0" smtClean="0">
                <a:latin typeface="Calibri" pitchFamily="34" charset="0"/>
              </a:rPr>
              <a:t>Η </a:t>
            </a:r>
            <a:r>
              <a:rPr lang="el-GR" sz="2000" dirty="0">
                <a:latin typeface="Calibri" pitchFamily="34" charset="0"/>
              </a:rPr>
              <a:t>συλλογή των δεδομένων από τους μαθητές έγινε υπό την </a:t>
            </a:r>
            <a:r>
              <a:rPr lang="el-GR" sz="2000" dirty="0" smtClean="0">
                <a:latin typeface="Calibri" pitchFamily="34" charset="0"/>
              </a:rPr>
              <a:t>καθοδήγηση </a:t>
            </a:r>
            <a:r>
              <a:rPr lang="el-GR" sz="2000" dirty="0">
                <a:latin typeface="Calibri" pitchFamily="34" charset="0"/>
              </a:rPr>
              <a:t>του Καθηγητή Σαχινίδη Συμεών επιβλέπων και υπευθύνου όλου του έργου, ενώ τα ερωτήματα που τέθηκαν από τους μαθητές της ομάδας ήταν και ο λόγος της δημιουργίας της ερευνάς μας.</a:t>
            </a:r>
          </a:p>
        </p:txBody>
      </p:sp>
      <p:sp>
        <p:nvSpPr>
          <p:cNvPr id="186" name="Google Shape;186;p19"/>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Tree>
    <p:extLst>
      <p:ext uri="{BB962C8B-B14F-4D97-AF65-F5344CB8AC3E}">
        <p14:creationId xmlns:p14="http://schemas.microsoft.com/office/powerpoint/2010/main" val="64155113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7" name="Google Shape;172;p17"/>
          <p:cNvSpPr txBox="1">
            <a:spLocks/>
          </p:cNvSpPr>
          <p:nvPr/>
        </p:nvSpPr>
        <p:spPr>
          <a:xfrm>
            <a:off x="323528" y="2017278"/>
            <a:ext cx="3816424" cy="5086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lgn="ctr">
              <a:buNone/>
            </a:pPr>
            <a:r>
              <a:rPr lang="el-GR" sz="1800" i="1" dirty="0" smtClean="0">
                <a:solidFill>
                  <a:schemeClr val="accent4"/>
                </a:solidFill>
                <a:latin typeface="Calibri" pitchFamily="34" charset="0"/>
                <a:cs typeface="Calibri" pitchFamily="34" charset="0"/>
              </a:rPr>
              <a:t>Διάγραμμα </a:t>
            </a:r>
            <a:r>
              <a:rPr lang="el-GR" sz="1800" i="1" dirty="0">
                <a:solidFill>
                  <a:schemeClr val="accent4"/>
                </a:solidFill>
                <a:latin typeface="Calibri" pitchFamily="34" charset="0"/>
                <a:cs typeface="Calibri" pitchFamily="34" charset="0"/>
              </a:rPr>
              <a:t>1. Φθινόπωρο του 2020</a:t>
            </a:r>
            <a:endParaRPr lang="el-GR" sz="1800" i="1" dirty="0">
              <a:latin typeface="Calibri" pitchFamily="34" charset="0"/>
              <a:cs typeface="Calibri"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pic>
        <p:nvPicPr>
          <p:cNvPr id="11" name="Εικόνα 1" descr="C:\Users\Συμεών\Desktop\Σωματιδια γραφηματα\Sim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 y="2500777"/>
            <a:ext cx="3546715" cy="2087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2" descr="C:\Users\Συμεών\Desktop\Σωματιδια γραφηματα\Sim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197" y="1859353"/>
            <a:ext cx="3503983" cy="208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Google Shape;172;p17"/>
          <p:cNvSpPr txBox="1">
            <a:spLocks/>
          </p:cNvSpPr>
          <p:nvPr/>
        </p:nvSpPr>
        <p:spPr>
          <a:xfrm>
            <a:off x="4355976" y="1287159"/>
            <a:ext cx="3816424" cy="5086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lgn="ctr">
              <a:buNone/>
            </a:pPr>
            <a:r>
              <a:rPr lang="el-GR" sz="1800" i="1" dirty="0">
                <a:solidFill>
                  <a:schemeClr val="accent4"/>
                </a:solidFill>
                <a:latin typeface="Calibri" pitchFamily="34" charset="0"/>
                <a:cs typeface="Calibri" pitchFamily="34" charset="0"/>
              </a:rPr>
              <a:t>Διάγραμμα 2. Χειμώνας του  2020</a:t>
            </a:r>
            <a:endParaRPr lang="el-GR" sz="1800" i="1" dirty="0">
              <a:latin typeface="Calibri" pitchFamily="34" charset="0"/>
              <a:cs typeface="Calibri" pitchFamily="34" charset="0"/>
            </a:endParaRPr>
          </a:p>
        </p:txBody>
      </p:sp>
    </p:spTree>
    <p:extLst>
      <p:ext uri="{BB962C8B-B14F-4D97-AF65-F5344CB8AC3E}">
        <p14:creationId xmlns:p14="http://schemas.microsoft.com/office/powerpoint/2010/main" val="433324356"/>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7" name="Google Shape;172;p17"/>
          <p:cNvSpPr txBox="1">
            <a:spLocks/>
          </p:cNvSpPr>
          <p:nvPr/>
        </p:nvSpPr>
        <p:spPr>
          <a:xfrm>
            <a:off x="323528" y="2017278"/>
            <a:ext cx="3816424" cy="5086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lgn="ctr">
              <a:buNone/>
            </a:pPr>
            <a:r>
              <a:rPr lang="el-GR" sz="1800" i="1" dirty="0" smtClean="0">
                <a:solidFill>
                  <a:schemeClr val="accent4"/>
                </a:solidFill>
                <a:latin typeface="Calibri" pitchFamily="34" charset="0"/>
                <a:cs typeface="Calibri" pitchFamily="34" charset="0"/>
              </a:rPr>
              <a:t>Διάγραμμα 3. </a:t>
            </a:r>
            <a:r>
              <a:rPr lang="el-GR" sz="1800" i="1" dirty="0">
                <a:solidFill>
                  <a:schemeClr val="accent4"/>
                </a:solidFill>
                <a:latin typeface="Calibri" pitchFamily="34" charset="0"/>
                <a:cs typeface="Calibri" pitchFamily="34" charset="0"/>
              </a:rPr>
              <a:t>Φθινόπωρο του </a:t>
            </a:r>
            <a:r>
              <a:rPr lang="el-GR" sz="1800" i="1" dirty="0" smtClean="0">
                <a:solidFill>
                  <a:schemeClr val="accent4"/>
                </a:solidFill>
                <a:latin typeface="Calibri" pitchFamily="34" charset="0"/>
                <a:cs typeface="Calibri" pitchFamily="34" charset="0"/>
              </a:rPr>
              <a:t>2021</a:t>
            </a:r>
            <a:endParaRPr lang="el-GR" sz="1800" i="1" dirty="0">
              <a:latin typeface="Calibri" pitchFamily="34" charset="0"/>
              <a:cs typeface="Calibri"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
        <p:nvSpPr>
          <p:cNvPr id="14" name="Google Shape;172;p17"/>
          <p:cNvSpPr txBox="1">
            <a:spLocks/>
          </p:cNvSpPr>
          <p:nvPr/>
        </p:nvSpPr>
        <p:spPr>
          <a:xfrm>
            <a:off x="4355976" y="1287159"/>
            <a:ext cx="3816424" cy="5086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lgn="ctr">
              <a:buNone/>
            </a:pPr>
            <a:r>
              <a:rPr lang="el-GR" sz="1800" i="1" dirty="0">
                <a:solidFill>
                  <a:schemeClr val="accent4"/>
                </a:solidFill>
                <a:latin typeface="Calibri" pitchFamily="34" charset="0"/>
                <a:cs typeface="Calibri" pitchFamily="34" charset="0"/>
              </a:rPr>
              <a:t>Διάγραμμα </a:t>
            </a:r>
            <a:r>
              <a:rPr lang="el-GR" sz="1800" i="1" dirty="0" smtClean="0">
                <a:solidFill>
                  <a:schemeClr val="accent4"/>
                </a:solidFill>
                <a:latin typeface="Calibri" pitchFamily="34" charset="0"/>
                <a:cs typeface="Calibri" pitchFamily="34" charset="0"/>
              </a:rPr>
              <a:t>4. </a:t>
            </a:r>
            <a:r>
              <a:rPr lang="el-GR" sz="1800" i="1" dirty="0">
                <a:solidFill>
                  <a:schemeClr val="accent4"/>
                </a:solidFill>
                <a:latin typeface="Calibri" pitchFamily="34" charset="0"/>
                <a:cs typeface="Calibri" pitchFamily="34" charset="0"/>
              </a:rPr>
              <a:t>Χειμώνας του  </a:t>
            </a:r>
            <a:r>
              <a:rPr lang="el-GR" sz="1800" i="1" dirty="0" smtClean="0">
                <a:solidFill>
                  <a:schemeClr val="accent4"/>
                </a:solidFill>
                <a:latin typeface="Calibri" pitchFamily="34" charset="0"/>
                <a:cs typeface="Calibri" pitchFamily="34" charset="0"/>
              </a:rPr>
              <a:t>2021</a:t>
            </a:r>
            <a:endParaRPr lang="el-GR" sz="1800" i="1" dirty="0">
              <a:latin typeface="Calibri" pitchFamily="34" charset="0"/>
              <a:cs typeface="Calibri" pitchFamily="34" charset="0"/>
            </a:endParaRPr>
          </a:p>
        </p:txBody>
      </p:sp>
      <p:pic>
        <p:nvPicPr>
          <p:cNvPr id="9" name="Εικόνα 7" descr="C:\Users\Συμεών\Desktop\Σωματιδια γραφηματα\Sim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76" y="2525954"/>
            <a:ext cx="3443127"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Εικόνα 8" descr="C:\Users\Συμεών\Desktop\Σωματιδια γραφηματα\Sim 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2259" y="1859353"/>
            <a:ext cx="3563857"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39470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7" name="Google Shape;172;p17"/>
          <p:cNvSpPr txBox="1">
            <a:spLocks/>
          </p:cNvSpPr>
          <p:nvPr/>
        </p:nvSpPr>
        <p:spPr>
          <a:xfrm>
            <a:off x="323528" y="2017278"/>
            <a:ext cx="3816424" cy="5086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lgn="ctr">
              <a:buNone/>
            </a:pPr>
            <a:r>
              <a:rPr lang="el-GR" sz="1800" i="1" dirty="0" smtClean="0">
                <a:solidFill>
                  <a:schemeClr val="accent4"/>
                </a:solidFill>
                <a:latin typeface="Calibri" pitchFamily="34" charset="0"/>
                <a:cs typeface="Calibri" pitchFamily="34" charset="0"/>
              </a:rPr>
              <a:t>Διάγραμμα 5. Χειμώνας του 2022</a:t>
            </a:r>
            <a:endParaRPr lang="el-GR" sz="1800" i="1" dirty="0">
              <a:latin typeface="Calibri" pitchFamily="34" charset="0"/>
              <a:cs typeface="Calibri"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
        <p:nvSpPr>
          <p:cNvPr id="14" name="Google Shape;172;p17"/>
          <p:cNvSpPr txBox="1">
            <a:spLocks/>
          </p:cNvSpPr>
          <p:nvPr/>
        </p:nvSpPr>
        <p:spPr>
          <a:xfrm>
            <a:off x="4355976" y="1287159"/>
            <a:ext cx="3816424" cy="50867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lgn="ctr">
              <a:buNone/>
            </a:pPr>
            <a:r>
              <a:rPr lang="el-GR" sz="1800" i="1" dirty="0">
                <a:solidFill>
                  <a:schemeClr val="accent4"/>
                </a:solidFill>
                <a:latin typeface="Calibri" pitchFamily="34" charset="0"/>
                <a:cs typeface="Calibri" pitchFamily="34" charset="0"/>
              </a:rPr>
              <a:t>Διάγραμμα </a:t>
            </a:r>
            <a:r>
              <a:rPr lang="el-GR" sz="1800" i="1" dirty="0" smtClean="0">
                <a:solidFill>
                  <a:schemeClr val="accent4"/>
                </a:solidFill>
                <a:latin typeface="Calibri" pitchFamily="34" charset="0"/>
                <a:cs typeface="Calibri" pitchFamily="34" charset="0"/>
              </a:rPr>
              <a:t>6. Άνοιξη του  2022</a:t>
            </a:r>
            <a:endParaRPr lang="el-GR" sz="1800" i="1" dirty="0">
              <a:latin typeface="Calibri" pitchFamily="34" charset="0"/>
              <a:cs typeface="Calibri" pitchFamily="34" charset="0"/>
            </a:endParaRPr>
          </a:p>
        </p:txBody>
      </p:sp>
      <p:pic>
        <p:nvPicPr>
          <p:cNvPr id="11" name="Εικόνα 10" descr="C:\Users\Συμεών\Desktop\Σωματιδια γραφηματα\Sim 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22" y="2504983"/>
            <a:ext cx="3531035"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Εικόνα 9" descr="C:\Users\Συμεών\Desktop\Σωματιδια γραφηματα\Sim 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9603" y="1795835"/>
            <a:ext cx="3649169" cy="20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959494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17"/>
          <p:cNvSpPr txBox="1">
            <a:spLocks noGrp="1"/>
          </p:cNvSpPr>
          <p:nvPr>
            <p:ph type="subTitle" idx="4294967295"/>
          </p:nvPr>
        </p:nvSpPr>
        <p:spPr>
          <a:xfrm>
            <a:off x="1043608" y="517440"/>
            <a:ext cx="6624736" cy="4108620"/>
          </a:xfrm>
          <a:prstGeom prst="rect">
            <a:avLst/>
          </a:prstGeom>
        </p:spPr>
        <p:txBody>
          <a:bodyPr spcFirstLastPara="1" wrap="square" lIns="0" tIns="0" rIns="0" bIns="0" anchor="t" anchorCtr="0">
            <a:noAutofit/>
          </a:bodyPr>
          <a:lstStyle/>
          <a:p>
            <a:pPr marL="0" lvl="0" indent="0" algn="just">
              <a:spcAft>
                <a:spcPts val="1000"/>
              </a:spcAft>
              <a:buClr>
                <a:schemeClr val="dk1"/>
              </a:buClr>
              <a:buSzPts val="1100"/>
              <a:buNone/>
            </a:pPr>
            <a:r>
              <a:rPr lang="el-GR" sz="2000" dirty="0">
                <a:latin typeface="Calibri" pitchFamily="34" charset="0"/>
                <a:cs typeface="Calibri" pitchFamily="34" charset="0"/>
              </a:rPr>
              <a:t>Στους </a:t>
            </a:r>
            <a:r>
              <a:rPr lang="el-GR" sz="2000" dirty="0">
                <a:effectLst>
                  <a:outerShdw blurRad="38100" dist="38100" dir="2700000" algn="tl">
                    <a:srgbClr val="000000">
                      <a:alpha val="43137"/>
                    </a:srgbClr>
                  </a:outerShdw>
                </a:effectLst>
                <a:latin typeface="Calibri" pitchFamily="34" charset="0"/>
                <a:cs typeface="Calibri" pitchFamily="34" charset="0"/>
              </a:rPr>
              <a:t>Χειμερινούς μήνες</a:t>
            </a:r>
            <a:r>
              <a:rPr lang="el-GR" sz="2000" dirty="0">
                <a:latin typeface="Calibri" pitchFamily="34" charset="0"/>
                <a:cs typeface="Calibri" pitchFamily="34" charset="0"/>
              </a:rPr>
              <a:t>, ανεξαρτήτου ημέρας, παραμένουν αυξημένες οι τιμές των αιωρούμενων σωματιδίων κατά τη διάρκεια ακόμη και της νύχτας. Πρακτικά σημαίνει ότι υπάρχει μία επιπλέον  πηγή εκπομπής αιωρουμένων σωματιδίων που προέρχεται από τις εστίες θέρμανσης και ιδιαίτερα των τζακιών.</a:t>
            </a:r>
          </a:p>
          <a:p>
            <a:pPr marL="0" lvl="0" indent="0" algn="just">
              <a:spcAft>
                <a:spcPts val="1000"/>
              </a:spcAft>
              <a:buClr>
                <a:schemeClr val="dk1"/>
              </a:buClr>
              <a:buSzPts val="1100"/>
              <a:buNone/>
            </a:pPr>
            <a:r>
              <a:rPr lang="el-GR" sz="2000" dirty="0" smtClean="0">
                <a:latin typeface="Calibri" pitchFamily="34" charset="0"/>
                <a:cs typeface="Calibri" pitchFamily="34" charset="0"/>
              </a:rPr>
              <a:t>Στα </a:t>
            </a:r>
            <a:r>
              <a:rPr lang="el-GR" sz="2000" dirty="0">
                <a:latin typeface="Calibri" pitchFamily="34" charset="0"/>
                <a:cs typeface="Calibri" pitchFamily="34" charset="0"/>
              </a:rPr>
              <a:t>διαγράμματα  φαίνεται καθαρά η αύξηση της συγκέντρωσης τις βραδινές ώρες.</a:t>
            </a:r>
          </a:p>
          <a:p>
            <a:pPr marL="0" lvl="0" indent="0" algn="just">
              <a:spcAft>
                <a:spcPts val="1000"/>
              </a:spcAft>
              <a:buClr>
                <a:schemeClr val="dk1"/>
              </a:buClr>
              <a:buSzPts val="1100"/>
              <a:buNone/>
            </a:pPr>
            <a:r>
              <a:rPr lang="el-GR" sz="2000" dirty="0" smtClean="0">
                <a:latin typeface="Calibri" pitchFamily="34" charset="0"/>
                <a:cs typeface="Calibri" pitchFamily="34" charset="0"/>
              </a:rPr>
              <a:t>Ιδιαίτερα </a:t>
            </a:r>
            <a:r>
              <a:rPr lang="el-GR" sz="2000" dirty="0">
                <a:latin typeface="Calibri" pitchFamily="34" charset="0"/>
                <a:cs typeface="Calibri" pitchFamily="34" charset="0"/>
              </a:rPr>
              <a:t>η Κυριακή και τα Χριστούγεννα που ο κόσμος δεν χρησιμοποιεί το όχημα και μένει στο σπίτι με τα τζάκια να παίρνουν φωτιά.</a:t>
            </a:r>
            <a:endParaRPr sz="2000" b="1" dirty="0">
              <a:latin typeface="Calibri" pitchFamily="34" charset="0"/>
              <a:cs typeface="Calibri" pitchFamily="34" charset="0"/>
            </a:endParaRPr>
          </a:p>
        </p:txBody>
      </p:sp>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Tree>
    <p:extLst>
      <p:ext uri="{BB962C8B-B14F-4D97-AF65-F5344CB8AC3E}">
        <p14:creationId xmlns:p14="http://schemas.microsoft.com/office/powerpoint/2010/main" val="3895578595"/>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7"/>
          <p:cNvSpPr txBox="1">
            <a:spLocks noGrp="1"/>
          </p:cNvSpPr>
          <p:nvPr>
            <p:ph type="ctrTitle" idx="4294967295"/>
          </p:nvPr>
        </p:nvSpPr>
        <p:spPr>
          <a:xfrm>
            <a:off x="683568" y="267494"/>
            <a:ext cx="7351632" cy="1159800"/>
          </a:xfrm>
          <a:prstGeom prst="rect">
            <a:avLst/>
          </a:prstGeom>
        </p:spPr>
        <p:txBody>
          <a:bodyPr spcFirstLastPara="1" wrap="square" lIns="0" tIns="0" rIns="0" bIns="0" anchor="ctr" anchorCtr="0">
            <a:noAutofit/>
          </a:bodyPr>
          <a:lstStyle/>
          <a:p>
            <a:pPr lvl="0" algn="ctr"/>
            <a:r>
              <a:rPr lang="el-GR" sz="2800" b="0" i="1" dirty="0">
                <a:solidFill>
                  <a:schemeClr val="accent1"/>
                </a:solidFill>
                <a:effectLst>
                  <a:outerShdw blurRad="38100" dist="38100" dir="2700000" algn="tl">
                    <a:srgbClr val="000000">
                      <a:alpha val="43137"/>
                    </a:srgbClr>
                  </a:outerShdw>
                </a:effectLst>
                <a:latin typeface="Calibri" pitchFamily="34" charset="0"/>
                <a:cs typeface="Calibri" pitchFamily="34" charset="0"/>
              </a:rPr>
              <a:t>Εποχιακή διακύμανση των αιωρούμενων σωματιδίων με τους αιφνίδιους θανάτους</a:t>
            </a:r>
            <a:endParaRPr sz="2800" b="0" i="1" dirty="0">
              <a:solidFill>
                <a:schemeClr val="accent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72" name="Google Shape;172;p17"/>
          <p:cNvSpPr txBox="1">
            <a:spLocks noGrp="1"/>
          </p:cNvSpPr>
          <p:nvPr>
            <p:ph type="subTitle" idx="4294967295"/>
          </p:nvPr>
        </p:nvSpPr>
        <p:spPr>
          <a:xfrm>
            <a:off x="539552" y="2211710"/>
            <a:ext cx="3535209" cy="1753500"/>
          </a:xfrm>
          <a:prstGeom prst="rect">
            <a:avLst/>
          </a:prstGeom>
        </p:spPr>
        <p:txBody>
          <a:bodyPr spcFirstLastPara="1" wrap="square" lIns="0" tIns="0" rIns="0" bIns="0" anchor="t" anchorCtr="0">
            <a:noAutofit/>
          </a:bodyPr>
          <a:lstStyle/>
          <a:p>
            <a:pPr algn="ctr">
              <a:lnSpc>
                <a:spcPct val="120000"/>
              </a:lnSpc>
              <a:spcBef>
                <a:spcPts val="0"/>
              </a:spcBef>
              <a:defRPr/>
            </a:pPr>
            <a:r>
              <a:rPr lang="el-GR" sz="2000" b="1" dirty="0">
                <a:solidFill>
                  <a:srgbClr val="FF0000"/>
                </a:solidFill>
                <a:latin typeface="Calibri" pitchFamily="34" charset="0"/>
              </a:rPr>
              <a:t>Επιβλέπων Εκπαιδευτικός: </a:t>
            </a:r>
          </a:p>
          <a:p>
            <a:pPr marL="0" lvl="0" indent="0" algn="ctr">
              <a:lnSpc>
                <a:spcPts val="2000"/>
              </a:lnSpc>
              <a:buClr>
                <a:schemeClr val="dk1"/>
              </a:buClr>
              <a:buSzPts val="1100"/>
              <a:buNone/>
            </a:pPr>
            <a:r>
              <a:rPr lang="el-GR" sz="1800" dirty="0">
                <a:effectLst>
                  <a:outerShdw blurRad="38100" dist="38100" dir="2700000" algn="tl">
                    <a:srgbClr val="000000">
                      <a:alpha val="43137"/>
                    </a:srgbClr>
                  </a:outerShdw>
                </a:effectLst>
                <a:latin typeface="Calibri" pitchFamily="34" charset="0"/>
                <a:cs typeface="Calibri" pitchFamily="34" charset="0"/>
              </a:rPr>
              <a:t>Σαχινίδης Συμεών</a:t>
            </a:r>
          </a:p>
          <a:p>
            <a:pPr marL="0" lvl="0" indent="0" algn="ctr">
              <a:lnSpc>
                <a:spcPts val="2000"/>
              </a:lnSpc>
              <a:buClr>
                <a:schemeClr val="dk1"/>
              </a:buClr>
              <a:buSzPts val="1100"/>
              <a:buNone/>
            </a:pPr>
            <a:r>
              <a:rPr lang="el-GR" sz="1800" dirty="0">
                <a:latin typeface="Calibri" pitchFamily="34" charset="0"/>
                <a:cs typeface="Calibri" pitchFamily="34" charset="0"/>
              </a:rPr>
              <a:t>Φυσικός</a:t>
            </a:r>
          </a:p>
          <a:p>
            <a:pPr marL="0" lvl="0" indent="0" algn="ctr">
              <a:lnSpc>
                <a:spcPts val="2000"/>
              </a:lnSpc>
              <a:buClr>
                <a:schemeClr val="dk1"/>
              </a:buClr>
              <a:buSzPts val="1100"/>
              <a:buNone/>
            </a:pPr>
            <a:r>
              <a:rPr lang="el-GR" sz="1800" dirty="0">
                <a:latin typeface="Calibri" pitchFamily="34" charset="0"/>
                <a:cs typeface="Calibri" pitchFamily="34" charset="0"/>
              </a:rPr>
              <a:t>Τέως Ερευνητής Πολυτεχνικής  Σχολής  Ξάνθης</a:t>
            </a:r>
            <a:endParaRPr sz="1800" b="1" dirty="0">
              <a:latin typeface="Calibri" pitchFamily="34" charset="0"/>
              <a:cs typeface="Calibri" pitchFamily="34" charset="0"/>
            </a:endParaRPr>
          </a:p>
        </p:txBody>
      </p:sp>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
        <p:nvSpPr>
          <p:cNvPr id="8" name="Google Shape;172;p17"/>
          <p:cNvSpPr txBox="1">
            <a:spLocks/>
          </p:cNvSpPr>
          <p:nvPr/>
        </p:nvSpPr>
        <p:spPr>
          <a:xfrm>
            <a:off x="4349159" y="2211710"/>
            <a:ext cx="3103161" cy="216024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algn="ctr">
              <a:lnSpc>
                <a:spcPct val="120000"/>
              </a:lnSpc>
              <a:spcBef>
                <a:spcPts val="0"/>
              </a:spcBef>
              <a:defRPr/>
            </a:pPr>
            <a:r>
              <a:rPr lang="el-GR" sz="2000" b="1" dirty="0" smtClean="0">
                <a:solidFill>
                  <a:srgbClr val="FF0000"/>
                </a:solidFill>
                <a:latin typeface="Calibri" pitchFamily="34" charset="0"/>
              </a:rPr>
              <a:t>Ομάδα </a:t>
            </a:r>
            <a:r>
              <a:rPr lang="el-GR" sz="2000" b="1" dirty="0">
                <a:solidFill>
                  <a:srgbClr val="FF0000"/>
                </a:solidFill>
                <a:latin typeface="Calibri" pitchFamily="34" charset="0"/>
              </a:rPr>
              <a:t>μαθητών : </a:t>
            </a:r>
            <a:endParaRPr lang="el-GR" sz="2000" b="1" dirty="0" smtClean="0">
              <a:solidFill>
                <a:srgbClr val="FF0000"/>
              </a:solidFill>
              <a:latin typeface="Calibri" pitchFamily="34" charset="0"/>
            </a:endParaRPr>
          </a:p>
          <a:p>
            <a:pPr marL="0" indent="0">
              <a:lnSpc>
                <a:spcPts val="2000"/>
              </a:lnSpc>
              <a:buClr>
                <a:schemeClr val="dk1"/>
              </a:buClr>
              <a:buSzPts val="1100"/>
              <a:buNone/>
            </a:pP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Δημόπουλος Χαράλαμπος</a:t>
            </a:r>
            <a:endParaRPr lang="el-GR" sz="1800" dirty="0">
              <a:latin typeface="Calibri" pitchFamily="34" charset="0"/>
              <a:cs typeface="Calibri" pitchFamily="34" charset="0"/>
            </a:endParaRPr>
          </a:p>
          <a:p>
            <a:pPr marL="0" indent="0">
              <a:lnSpc>
                <a:spcPts val="2000"/>
              </a:lnSpc>
              <a:buClr>
                <a:schemeClr val="dk1"/>
              </a:buClr>
              <a:buSzPts val="1100"/>
              <a:buNone/>
            </a:pP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Ευσταθόπουλος </a:t>
            </a:r>
            <a:r>
              <a:rPr lang="el-GR" sz="1800" dirty="0">
                <a:latin typeface="Calibri" pitchFamily="34" charset="0"/>
                <a:cs typeface="Calibri" pitchFamily="34" charset="0"/>
              </a:rPr>
              <a:t>Αλέξανδρος</a:t>
            </a:r>
          </a:p>
          <a:p>
            <a:pPr marL="0" indent="0">
              <a:lnSpc>
                <a:spcPts val="2000"/>
              </a:lnSpc>
              <a:buClr>
                <a:schemeClr val="dk1"/>
              </a:buClr>
              <a:buSzPts val="1100"/>
              <a:buNone/>
            </a:pP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Κανσίζογλου  Άγγελος</a:t>
            </a:r>
            <a:endParaRPr lang="el-GR" sz="1800" dirty="0">
              <a:latin typeface="Calibri" pitchFamily="34" charset="0"/>
              <a:cs typeface="Calibri" pitchFamily="34" charset="0"/>
            </a:endParaRPr>
          </a:p>
          <a:p>
            <a:pPr marL="0" indent="0">
              <a:lnSpc>
                <a:spcPts val="2000"/>
              </a:lnSpc>
              <a:buClr>
                <a:schemeClr val="dk1"/>
              </a:buClr>
              <a:buSzPts val="1100"/>
              <a:buNone/>
            </a:pP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Κούτλες  Φώτιος </a:t>
            </a:r>
            <a:endParaRPr lang="el-GR" sz="1800" dirty="0">
              <a:latin typeface="Calibri" pitchFamily="34" charset="0"/>
              <a:cs typeface="Calibri" pitchFamily="34" charset="0"/>
            </a:endParaRPr>
          </a:p>
          <a:p>
            <a:pPr marL="0" indent="0">
              <a:lnSpc>
                <a:spcPts val="2000"/>
              </a:lnSpc>
              <a:buClr>
                <a:schemeClr val="dk1"/>
              </a:buClr>
              <a:buSzPts val="1100"/>
              <a:buNone/>
            </a:pPr>
            <a:r>
              <a:rPr lang="en-US" sz="1800" dirty="0" smtClean="0">
                <a:latin typeface="Calibri" pitchFamily="34" charset="0"/>
                <a:cs typeface="Calibri" pitchFamily="34" charset="0"/>
              </a:rPr>
              <a:t>      </a:t>
            </a:r>
            <a:r>
              <a:rPr lang="el-GR" sz="1800" dirty="0" smtClean="0">
                <a:latin typeface="Calibri" pitchFamily="34" charset="0"/>
                <a:cs typeface="Calibri" pitchFamily="34" charset="0"/>
              </a:rPr>
              <a:t>Κωνσταντινίδου </a:t>
            </a:r>
            <a:r>
              <a:rPr lang="el-GR" sz="1800" dirty="0">
                <a:latin typeface="Calibri" pitchFamily="34" charset="0"/>
                <a:cs typeface="Calibri" pitchFamily="34" charset="0"/>
              </a:rPr>
              <a:t>Ευδοκία</a:t>
            </a:r>
            <a:endParaRPr lang="el-GR" sz="1800" b="1" dirty="0">
              <a:latin typeface="Calibri" pitchFamily="34" charset="0"/>
              <a:cs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0"/>
          <p:cNvSpPr txBox="1">
            <a:spLocks noGrp="1"/>
          </p:cNvSpPr>
          <p:nvPr>
            <p:ph type="title"/>
          </p:nvPr>
        </p:nvSpPr>
        <p:spPr>
          <a:xfrm>
            <a:off x="914575" y="483518"/>
            <a:ext cx="6026700" cy="813000"/>
          </a:xfrm>
          <a:prstGeom prst="rect">
            <a:avLst/>
          </a:prstGeom>
        </p:spPr>
        <p:txBody>
          <a:bodyPr spcFirstLastPara="1" wrap="square" lIns="0" tIns="0" rIns="0" bIns="0" anchor="ctr" anchorCtr="0">
            <a:noAutofit/>
          </a:bodyPr>
          <a:lstStyle/>
          <a:p>
            <a:pPr lvl="0">
              <a:lnSpc>
                <a:spcPct val="110000"/>
              </a:lnSpc>
            </a:pPr>
            <a:r>
              <a:rPr lang="el-GR" sz="2300" b="0" dirty="0" smtClean="0">
                <a:effectLst>
                  <a:outerShdw blurRad="38100" dist="38100" dir="2700000" algn="tl">
                    <a:srgbClr val="000000">
                      <a:alpha val="43137"/>
                    </a:srgbClr>
                  </a:outerShdw>
                </a:effectLst>
                <a:latin typeface="Calibri" pitchFamily="34" charset="0"/>
                <a:cs typeface="Calibri" pitchFamily="34" charset="0"/>
              </a:rPr>
              <a:t>Να </a:t>
            </a:r>
            <a:r>
              <a:rPr lang="el-GR" sz="2300" b="0" dirty="0">
                <a:effectLst>
                  <a:outerShdw blurRad="38100" dist="38100" dir="2700000" algn="tl">
                    <a:srgbClr val="000000">
                      <a:alpha val="43137"/>
                    </a:srgbClr>
                  </a:outerShdw>
                </a:effectLst>
                <a:latin typeface="Calibri" pitchFamily="34" charset="0"/>
                <a:cs typeface="Calibri" pitchFamily="34" charset="0"/>
              </a:rPr>
              <a:t>προτείνουμε τρόπους για να επιτευχθεί η μείωση της ατμοσφαιρική ρύπανσης, όπως:</a:t>
            </a:r>
            <a:endParaRPr sz="2300" b="0" dirty="0">
              <a:effectLst>
                <a:outerShdw blurRad="38100" dist="38100" dir="2700000" algn="tl">
                  <a:srgbClr val="000000">
                    <a:alpha val="43137"/>
                  </a:srgbClr>
                </a:outerShdw>
              </a:effectLst>
              <a:latin typeface="Calibri" pitchFamily="34" charset="0"/>
              <a:cs typeface="Calibri" pitchFamily="34" charset="0"/>
            </a:endParaRPr>
          </a:p>
        </p:txBody>
      </p:sp>
      <p:sp>
        <p:nvSpPr>
          <p:cNvPr id="192" name="Google Shape;192;p20"/>
          <p:cNvSpPr txBox="1">
            <a:spLocks noGrp="1"/>
          </p:cNvSpPr>
          <p:nvPr>
            <p:ph type="body" idx="1"/>
          </p:nvPr>
        </p:nvSpPr>
        <p:spPr>
          <a:xfrm>
            <a:off x="914575" y="1995685"/>
            <a:ext cx="6999600" cy="2588439"/>
          </a:xfrm>
          <a:prstGeom prst="rect">
            <a:avLst/>
          </a:prstGeom>
        </p:spPr>
        <p:txBody>
          <a:bodyPr spcFirstLastPara="1" wrap="square" lIns="0" tIns="0" rIns="0" bIns="0" anchor="t" anchorCtr="0">
            <a:noAutofit/>
          </a:bodyPr>
          <a:lstStyle/>
          <a:p>
            <a:pPr lvl="0"/>
            <a:r>
              <a:rPr lang="el-GR" sz="2200" dirty="0" smtClean="0">
                <a:latin typeface="Calibri" pitchFamily="34" charset="0"/>
                <a:cs typeface="Calibri" pitchFamily="34" charset="0"/>
              </a:rPr>
              <a:t>προώθηση </a:t>
            </a:r>
            <a:r>
              <a:rPr lang="el-GR" sz="2200" dirty="0">
                <a:latin typeface="Calibri" pitchFamily="34" charset="0"/>
                <a:cs typeface="Calibri" pitchFamily="34" charset="0"/>
              </a:rPr>
              <a:t>ανταγωνιστικών δημόσιων συγκοινωνιών</a:t>
            </a:r>
            <a:r>
              <a:rPr lang="el-GR" sz="2200" dirty="0" smtClean="0">
                <a:latin typeface="Calibri" pitchFamily="34" charset="0"/>
                <a:cs typeface="Calibri" pitchFamily="34" charset="0"/>
              </a:rPr>
              <a:t>,</a:t>
            </a:r>
          </a:p>
          <a:p>
            <a:pPr lvl="0"/>
            <a:r>
              <a:rPr lang="el-GR" sz="2200" dirty="0" smtClean="0">
                <a:latin typeface="Calibri" pitchFamily="34" charset="0"/>
                <a:cs typeface="Calibri" pitchFamily="34" charset="0"/>
              </a:rPr>
              <a:t>δημιουργία </a:t>
            </a:r>
            <a:r>
              <a:rPr lang="el-GR" sz="2200" dirty="0">
                <a:latin typeface="Calibri" pitchFamily="34" charset="0"/>
                <a:cs typeface="Calibri" pitchFamily="34" charset="0"/>
              </a:rPr>
              <a:t>πράσινου μέσα σε μεγάλα αστικά </a:t>
            </a:r>
            <a:r>
              <a:rPr lang="el-GR" sz="2200" dirty="0" smtClean="0">
                <a:latin typeface="Calibri" pitchFamily="34" charset="0"/>
                <a:cs typeface="Calibri" pitchFamily="34" charset="0"/>
              </a:rPr>
              <a:t>κέντρα,</a:t>
            </a:r>
          </a:p>
          <a:p>
            <a:pPr lvl="0"/>
            <a:r>
              <a:rPr lang="el-GR" sz="2200" dirty="0" smtClean="0">
                <a:latin typeface="Calibri" pitchFamily="34" charset="0"/>
                <a:cs typeface="Calibri" pitchFamily="34" charset="0"/>
              </a:rPr>
              <a:t>καλύτερη </a:t>
            </a:r>
            <a:r>
              <a:rPr lang="el-GR" sz="2200" dirty="0">
                <a:latin typeface="Calibri" pitchFamily="34" charset="0"/>
                <a:cs typeface="Calibri" pitchFamily="34" charset="0"/>
              </a:rPr>
              <a:t>θερμομόνωση των κατοικιών, το οποίο βοηθούσε στην εξοικονόμηση πετρελαίου και στην αποστροφή των τζακιών ως μέσο θέρμανσης.</a:t>
            </a:r>
            <a:endParaRPr sz="2200" dirty="0">
              <a:latin typeface="Calibri" pitchFamily="34" charset="0"/>
              <a:cs typeface="Calibri" pitchFamily="34" charset="0"/>
            </a:endParaRPr>
          </a:p>
        </p:txBody>
      </p:sp>
      <p:sp>
        <p:nvSpPr>
          <p:cNvPr id="193" name="Google Shape;193;p20"/>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241"/>
        <p:cNvGrpSpPr/>
        <p:nvPr/>
      </p:nvGrpSpPr>
      <p:grpSpPr>
        <a:xfrm>
          <a:off x="0" y="0"/>
          <a:ext cx="0" cy="0"/>
          <a:chOff x="0" y="0"/>
          <a:chExt cx="0" cy="0"/>
        </a:xfrm>
      </p:grpSpPr>
      <p:sp>
        <p:nvSpPr>
          <p:cNvPr id="242" name="Google Shape;242;p25"/>
          <p:cNvSpPr txBox="1">
            <a:spLocks noGrp="1"/>
          </p:cNvSpPr>
          <p:nvPr>
            <p:ph type="title" idx="4294967295"/>
          </p:nvPr>
        </p:nvSpPr>
        <p:spPr>
          <a:xfrm>
            <a:off x="4211960" y="4195922"/>
            <a:ext cx="3817996" cy="8241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l-GR" sz="2600" b="0" i="1" dirty="0" smtClean="0">
                <a:solidFill>
                  <a:schemeClr val="lt1"/>
                </a:solidFill>
                <a:effectLst>
                  <a:outerShdw blurRad="38100" dist="38100" dir="2700000" algn="tl">
                    <a:srgbClr val="000000">
                      <a:alpha val="43137"/>
                    </a:srgbClr>
                  </a:outerShdw>
                </a:effectLst>
                <a:latin typeface="Calibri" pitchFamily="34" charset="0"/>
                <a:cs typeface="Calibri" pitchFamily="34" charset="0"/>
              </a:rPr>
              <a:t>Σας Ευχαριστούμε!</a:t>
            </a:r>
            <a:endParaRPr sz="2600" i="1" dirty="0">
              <a:solidFill>
                <a:schemeClr val="lt1"/>
              </a:solidFill>
              <a:effectLst>
                <a:outerShdw blurRad="38100" dist="38100" dir="2700000" algn="tl">
                  <a:srgbClr val="000000">
                    <a:alpha val="43137"/>
                  </a:srgbClr>
                </a:outerShdw>
              </a:effectLst>
              <a:latin typeface="Calibri" pitchFamily="34" charset="0"/>
              <a:cs typeface="Calibri" pitchFamily="34" charset="0"/>
            </a:endParaRPr>
          </a:p>
        </p:txBody>
      </p:sp>
      <p:sp>
        <p:nvSpPr>
          <p:cNvPr id="243" name="Google Shape;243;p25"/>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t>21</a:t>
            </a:fld>
            <a:endParaRPr>
              <a:solidFill>
                <a:schemeClr val="lt1"/>
              </a:solidFill>
            </a:endParaRP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sp>
        <p:nvSpPr>
          <p:cNvPr id="3" name="Ορθογώνιο 2"/>
          <p:cNvSpPr/>
          <p:nvPr/>
        </p:nvSpPr>
        <p:spPr>
          <a:xfrm>
            <a:off x="1367644" y="1382258"/>
            <a:ext cx="6408712" cy="2378985"/>
          </a:xfrm>
          <a:prstGeom prst="rect">
            <a:avLst/>
          </a:prstGeom>
        </p:spPr>
        <p:txBody>
          <a:bodyPr wrap="square">
            <a:spAutoFit/>
          </a:bodyPr>
          <a:lstStyle/>
          <a:p>
            <a:pPr algn="ctr">
              <a:lnSpc>
                <a:spcPts val="3000"/>
              </a:lnSpc>
            </a:pPr>
            <a:r>
              <a:rPr lang="el-GR" sz="2200" dirty="0">
                <a:effectLst>
                  <a:outerShdw blurRad="38100" dist="38100" dir="2700000" algn="tl">
                    <a:srgbClr val="000000">
                      <a:alpha val="43137"/>
                    </a:srgbClr>
                  </a:outerShdw>
                </a:effectLst>
                <a:latin typeface="Calibri" pitchFamily="34" charset="0"/>
                <a:cs typeface="Calibri" pitchFamily="34" charset="0"/>
              </a:rPr>
              <a:t>Σκοπός της εργασία μας </a:t>
            </a:r>
            <a:endParaRPr lang="en-US" sz="2200" dirty="0" smtClean="0">
              <a:effectLst>
                <a:outerShdw blurRad="38100" dist="38100" dir="2700000" algn="tl">
                  <a:srgbClr val="000000">
                    <a:alpha val="43137"/>
                  </a:srgbClr>
                </a:outerShdw>
              </a:effectLst>
              <a:latin typeface="Calibri" pitchFamily="34" charset="0"/>
              <a:cs typeface="Calibri" pitchFamily="34" charset="0"/>
            </a:endParaRPr>
          </a:p>
          <a:p>
            <a:pPr algn="ctr">
              <a:lnSpc>
                <a:spcPts val="3000"/>
              </a:lnSpc>
            </a:pPr>
            <a:r>
              <a:rPr lang="el-GR" sz="2200" dirty="0" smtClean="0">
                <a:latin typeface="Calibri" pitchFamily="34" charset="0"/>
                <a:cs typeface="Calibri" pitchFamily="34" charset="0"/>
              </a:rPr>
              <a:t>είναι</a:t>
            </a:r>
            <a:r>
              <a:rPr lang="el-GR" sz="2200" dirty="0">
                <a:latin typeface="Calibri" pitchFamily="34" charset="0"/>
                <a:cs typeface="Calibri" pitchFamily="34" charset="0"/>
              </a:rPr>
              <a:t>, η μελέτη των συγκεντρώσεων αιωρούμενων σωματιδίων στη διάρκεια των ετών 2020-22, ώστε να διακρίνουμε εάν υπάρχει κάποια συσχέτιση μεταξύ τους στις διάφορες εποχές του κάθε έτος και αν σχετίζονται με τους αιφνίδιους </a:t>
            </a:r>
            <a:r>
              <a:rPr lang="el-GR" sz="2200" dirty="0" smtClean="0">
                <a:latin typeface="Calibri" pitchFamily="34" charset="0"/>
                <a:cs typeface="Calibri" pitchFamily="34" charset="0"/>
              </a:rPr>
              <a:t>θανάτους</a:t>
            </a:r>
            <a:endParaRPr lang="el-GR" sz="2200" dirty="0">
              <a:latin typeface="Calibri" pitchFamily="34" charset="0"/>
              <a:cs typeface="Calibri"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Tree>
    <p:extLst>
      <p:ext uri="{BB962C8B-B14F-4D97-AF65-F5344CB8AC3E}">
        <p14:creationId xmlns:p14="http://schemas.microsoft.com/office/powerpoint/2010/main" val="35373390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465" t="33847" r="2512" b="2192"/>
          <a:stretch/>
        </p:blipFill>
        <p:spPr bwMode="auto">
          <a:xfrm>
            <a:off x="6300192" y="1476446"/>
            <a:ext cx="2151862" cy="368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2" name="Google Shape;172;p17"/>
          <p:cNvSpPr txBox="1">
            <a:spLocks noGrp="1"/>
          </p:cNvSpPr>
          <p:nvPr>
            <p:ph type="subTitle" idx="4294967295"/>
          </p:nvPr>
        </p:nvSpPr>
        <p:spPr>
          <a:xfrm>
            <a:off x="956045" y="2234995"/>
            <a:ext cx="4392488" cy="1753500"/>
          </a:xfrm>
          <a:prstGeom prst="rect">
            <a:avLst/>
          </a:prstGeom>
        </p:spPr>
        <p:txBody>
          <a:bodyPr spcFirstLastPara="1" wrap="square" lIns="0" tIns="0" rIns="0" bIns="0" anchor="t" anchorCtr="0">
            <a:noAutofit/>
          </a:bodyPr>
          <a:lstStyle/>
          <a:p>
            <a:pPr marL="0" lvl="0" indent="0" algn="r">
              <a:buClr>
                <a:schemeClr val="dk1"/>
              </a:buClr>
              <a:buSzPts val="1100"/>
              <a:buNone/>
            </a:pPr>
            <a:r>
              <a:rPr lang="el-GR" sz="2000" dirty="0">
                <a:effectLst>
                  <a:outerShdw blurRad="38100" dist="38100" dir="2700000" algn="tl">
                    <a:srgbClr val="000000">
                      <a:alpha val="43137"/>
                    </a:srgbClr>
                  </a:outerShdw>
                </a:effectLst>
                <a:latin typeface="Calibri" pitchFamily="34" charset="0"/>
                <a:cs typeface="Calibri" pitchFamily="34" charset="0"/>
              </a:rPr>
              <a:t>Όσον πιο μικρά είναι τα σωματίδια, τόσο πιο πολύ αυξάνει η πιθανότητα εισχώρησης τους στην αναπνευστική περιοχή των </a:t>
            </a:r>
            <a:r>
              <a:rPr lang="el-GR" sz="2000" dirty="0" smtClean="0">
                <a:effectLst>
                  <a:outerShdw blurRad="38100" dist="38100" dir="2700000" algn="tl">
                    <a:srgbClr val="000000">
                      <a:alpha val="43137"/>
                    </a:srgbClr>
                  </a:outerShdw>
                </a:effectLst>
                <a:latin typeface="Calibri" pitchFamily="34" charset="0"/>
                <a:cs typeface="Calibri" pitchFamily="34" charset="0"/>
              </a:rPr>
              <a:t>πνευμόνων.</a:t>
            </a:r>
            <a:endParaRPr sz="2000" b="1" dirty="0">
              <a:effectLst>
                <a:outerShdw blurRad="38100" dist="38100" dir="2700000" algn="tl">
                  <a:srgbClr val="000000">
                    <a:alpha val="43137"/>
                  </a:srgbClr>
                </a:outerShdw>
              </a:effectLst>
              <a:latin typeface="Calibri" pitchFamily="34" charset="0"/>
              <a:cs typeface="Calibri" pitchFamily="34" charset="0"/>
            </a:endParaRPr>
          </a:p>
        </p:txBody>
      </p:sp>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7" name="Google Shape;172;p17"/>
          <p:cNvSpPr txBox="1">
            <a:spLocks/>
          </p:cNvSpPr>
          <p:nvPr/>
        </p:nvSpPr>
        <p:spPr>
          <a:xfrm>
            <a:off x="971600" y="478898"/>
            <a:ext cx="5760640" cy="17535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buFont typeface="IBM Plex Sans Light"/>
              <a:buNone/>
            </a:pPr>
            <a:r>
              <a:rPr lang="el-GR" sz="2000" dirty="0" smtClean="0">
                <a:solidFill>
                  <a:schemeClr val="accent4"/>
                </a:solidFill>
                <a:effectLst>
                  <a:outerShdw blurRad="38100" dist="38100" dir="2700000" algn="tl">
                    <a:srgbClr val="000000">
                      <a:alpha val="43137"/>
                    </a:srgbClr>
                  </a:outerShdw>
                </a:effectLst>
                <a:latin typeface="Calibri" pitchFamily="34" charset="0"/>
                <a:cs typeface="Calibri" pitchFamily="34" charset="0"/>
              </a:rPr>
              <a:t>Η ποιότητα του ατμοσφαιρικού αέρα που αναπνέουμε διαδραματίζει σημαντικό ρόλο στην υγεία και στη ποιότητα της ζωής.</a:t>
            </a:r>
            <a:endParaRPr lang="el-GR" sz="2000" dirty="0">
              <a:effectLst>
                <a:outerShdw blurRad="38100" dist="38100" dir="2700000" algn="tl">
                  <a:srgbClr val="000000">
                    <a:alpha val="43137"/>
                  </a:srgbClr>
                </a:outerShdw>
              </a:effectLst>
              <a:latin typeface="Calibri" pitchFamily="34" charset="0"/>
              <a:cs typeface="Calibri" pitchFamily="34" charset="0"/>
            </a:endParaRPr>
          </a:p>
        </p:txBody>
      </p:sp>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Tree>
    <p:extLst>
      <p:ext uri="{BB962C8B-B14F-4D97-AF65-F5344CB8AC3E}">
        <p14:creationId xmlns:p14="http://schemas.microsoft.com/office/powerpoint/2010/main" val="357823629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8"/>
          <p:cNvSpPr txBox="1">
            <a:spLocks noGrp="1"/>
          </p:cNvSpPr>
          <p:nvPr>
            <p:ph type="ctrTitle"/>
          </p:nvPr>
        </p:nvSpPr>
        <p:spPr>
          <a:xfrm>
            <a:off x="1691680" y="477282"/>
            <a:ext cx="7056784" cy="582300"/>
          </a:xfrm>
          <a:prstGeom prst="rect">
            <a:avLst/>
          </a:prstGeom>
        </p:spPr>
        <p:txBody>
          <a:bodyPr spcFirstLastPara="1" wrap="square" lIns="0" tIns="0" rIns="0" bIns="0" anchor="b" anchorCtr="0">
            <a:noAutofit/>
          </a:bodyPr>
          <a:lstStyle/>
          <a:p>
            <a:pPr lvl="0">
              <a:lnSpc>
                <a:spcPts val="3100"/>
              </a:lnSpc>
            </a:pPr>
            <a:r>
              <a:rPr lang="el-GR" sz="2200" b="0" dirty="0">
                <a:effectLst>
                  <a:outerShdw blurRad="38100" dist="38100" dir="2700000" algn="tl">
                    <a:srgbClr val="000000">
                      <a:alpha val="43137"/>
                    </a:srgbClr>
                  </a:outerShdw>
                </a:effectLst>
                <a:latin typeface="Calibri" pitchFamily="34" charset="0"/>
                <a:cs typeface="Calibri" pitchFamily="34" charset="0"/>
              </a:rPr>
              <a:t>Η ατμοσφαιρική ρύπανση είναι ένα από τα σημαντικότερα προβλήματα των σύγχρονων πόλεων παγκοσμίως. </a:t>
            </a:r>
            <a:endParaRPr sz="2200" b="0" dirty="0">
              <a:effectLst>
                <a:outerShdw blurRad="38100" dist="38100" dir="2700000" algn="tl">
                  <a:srgbClr val="000000">
                    <a:alpha val="43137"/>
                  </a:srgbClr>
                </a:outerShdw>
              </a:effectLst>
              <a:latin typeface="Calibri" pitchFamily="34" charset="0"/>
              <a:cs typeface="Calibri" pitchFamily="34" charset="0"/>
            </a:endParaRPr>
          </a:p>
        </p:txBody>
      </p:sp>
      <p:sp>
        <p:nvSpPr>
          <p:cNvPr id="180" name="Google Shape;180;p18"/>
          <p:cNvSpPr txBox="1">
            <a:spLocks noGrp="1"/>
          </p:cNvSpPr>
          <p:nvPr>
            <p:ph type="subTitle" idx="1"/>
          </p:nvPr>
        </p:nvSpPr>
        <p:spPr>
          <a:xfrm>
            <a:off x="1259632" y="2427734"/>
            <a:ext cx="6093668" cy="2169326"/>
          </a:xfrm>
          <a:prstGeom prst="rect">
            <a:avLst/>
          </a:prstGeom>
        </p:spPr>
        <p:txBody>
          <a:bodyPr spcFirstLastPara="1" wrap="square" lIns="0" tIns="0" rIns="0" bIns="0" anchor="t" anchorCtr="0">
            <a:noAutofit/>
          </a:bodyPr>
          <a:lstStyle/>
          <a:p>
            <a:pPr marL="0" lvl="0" indent="0" algn="ctr"/>
            <a:r>
              <a:rPr lang="el-GR" sz="2000" dirty="0">
                <a:solidFill>
                  <a:schemeClr val="accent3">
                    <a:lumMod val="20000"/>
                    <a:lumOff val="80000"/>
                  </a:schemeClr>
                </a:solidFill>
                <a:latin typeface="Calibri" pitchFamily="34" charset="0"/>
                <a:cs typeface="Calibri" pitchFamily="34" charset="0"/>
              </a:rPr>
              <a:t>Τα αιωρούμενα σωματίδια είναι μία μίξη πολλών ρύπων, οι οποίοι βρίσκονται διασκορπισμένοι στην ατμόσφαιρα και προέρχονται από ανθρώπινες δραστηριότητες και φυσικές πηγές εκπομπής επιφέροντας άμεσες ή έμμεσες επιπτώσεις στα </a:t>
            </a:r>
            <a:r>
              <a:rPr lang="el-GR" sz="2000" dirty="0" smtClean="0">
                <a:solidFill>
                  <a:schemeClr val="accent3">
                    <a:lumMod val="20000"/>
                    <a:lumOff val="80000"/>
                  </a:schemeClr>
                </a:solidFill>
                <a:latin typeface="Calibri" pitchFamily="34" charset="0"/>
                <a:cs typeface="Calibri" pitchFamily="34" charset="0"/>
              </a:rPr>
              <a:t>οικοσυστήματα.</a:t>
            </a:r>
            <a:endParaRPr lang="el-GR" sz="2000" dirty="0">
              <a:solidFill>
                <a:schemeClr val="accent3">
                  <a:lumMod val="20000"/>
                  <a:lumOff val="80000"/>
                </a:schemeClr>
              </a:solidFill>
              <a:latin typeface="Calibri" pitchFamily="34" charset="0"/>
              <a:cs typeface="Calibri" pitchFamily="34" charset="0"/>
            </a:endParaRPr>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3579862"/>
            <a:ext cx="1188000" cy="12602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17"/>
          <p:cNvSpPr txBox="1">
            <a:spLocks noGrp="1"/>
          </p:cNvSpPr>
          <p:nvPr>
            <p:ph type="subTitle" idx="4294967295"/>
          </p:nvPr>
        </p:nvSpPr>
        <p:spPr>
          <a:xfrm>
            <a:off x="683568" y="1563638"/>
            <a:ext cx="3888432" cy="1753500"/>
          </a:xfrm>
          <a:prstGeom prst="rect">
            <a:avLst/>
          </a:prstGeom>
        </p:spPr>
        <p:txBody>
          <a:bodyPr spcFirstLastPara="1" wrap="square" lIns="0" tIns="0" rIns="0" bIns="0" anchor="t" anchorCtr="0">
            <a:noAutofit/>
          </a:bodyPr>
          <a:lstStyle/>
          <a:p>
            <a:pPr marL="0" lvl="0" indent="0" algn="r">
              <a:buClr>
                <a:schemeClr val="dk1"/>
              </a:buClr>
              <a:buSzPts val="1100"/>
              <a:buNone/>
            </a:pPr>
            <a:r>
              <a:rPr lang="el-GR" sz="2000" dirty="0">
                <a:effectLst>
                  <a:outerShdw blurRad="38100" dist="38100" dir="2700000" algn="tl">
                    <a:srgbClr val="000000">
                      <a:alpha val="43137"/>
                    </a:srgbClr>
                  </a:outerShdw>
                </a:effectLst>
                <a:latin typeface="Calibri" pitchFamily="34" charset="0"/>
                <a:cs typeface="Calibri" pitchFamily="34" charset="0"/>
              </a:rPr>
              <a:t>Η απάντηση δίδεται με την εικόνα. Ως μέτρο σύγκρισης των αιωρούμενων  σωματιδίων μπορεί να αναφερθεί πως μια ανθρώπινη τρίχα έχει διάμετρο περίπου 60μm</a:t>
            </a:r>
          </a:p>
        </p:txBody>
      </p:sp>
      <p:sp>
        <p:nvSpPr>
          <p:cNvPr id="173" name="Google Shape;173;p17"/>
          <p:cNvSpPr txBox="1">
            <a:spLocks noGrp="1"/>
          </p:cNvSpPr>
          <p:nvPr>
            <p:ph type="sldNum" idx="12"/>
          </p:nvPr>
        </p:nvSpPr>
        <p:spPr>
          <a:xfrm>
            <a:off x="8557525" y="0"/>
            <a:ext cx="4341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7" name="Google Shape;172;p17"/>
          <p:cNvSpPr txBox="1">
            <a:spLocks/>
          </p:cNvSpPr>
          <p:nvPr/>
        </p:nvSpPr>
        <p:spPr>
          <a:xfrm>
            <a:off x="1691680" y="478898"/>
            <a:ext cx="5760640" cy="87675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1"/>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1pPr>
            <a:lvl2pPr marL="914400" marR="0" lvl="1" indent="-381000" algn="l" rtl="0">
              <a:lnSpc>
                <a:spcPct val="115000"/>
              </a:lnSpc>
              <a:spcBef>
                <a:spcPts val="0"/>
              </a:spcBef>
              <a:spcAft>
                <a:spcPts val="0"/>
              </a:spcAft>
              <a:buClr>
                <a:schemeClr val="accen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2pPr>
            <a:lvl3pPr marL="1371600" marR="0" lvl="2" indent="-381000" algn="l" rtl="0">
              <a:lnSpc>
                <a:spcPct val="115000"/>
              </a:lnSpc>
              <a:spcBef>
                <a:spcPts val="0"/>
              </a:spcBef>
              <a:spcAft>
                <a:spcPts val="0"/>
              </a:spcAft>
              <a:buClr>
                <a:schemeClr val="accent3"/>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3pPr>
            <a:lvl4pPr marL="1828800" marR="0" lvl="3"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4pPr>
            <a:lvl5pPr marL="2286000" marR="0" lvl="4"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5pPr>
            <a:lvl6pPr marL="2743200" marR="0" lvl="5"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6pPr>
            <a:lvl7pPr marL="3200400" marR="0" lvl="6"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7pPr>
            <a:lvl8pPr marL="3657600" marR="0" lvl="7"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8pPr>
            <a:lvl9pPr marL="4114800" marR="0" lvl="8" indent="-381000" algn="l" rtl="0">
              <a:lnSpc>
                <a:spcPct val="115000"/>
              </a:lnSpc>
              <a:spcBef>
                <a:spcPts val="0"/>
              </a:spcBef>
              <a:spcAft>
                <a:spcPts val="0"/>
              </a:spcAft>
              <a:buClr>
                <a:schemeClr val="lt2"/>
              </a:buClr>
              <a:buSzPts val="2400"/>
              <a:buFont typeface="IBM Plex Sans Light"/>
              <a:buChar char="■"/>
              <a:defRPr sz="2400" b="0" i="0" u="none" strike="noStrike" cap="none">
                <a:solidFill>
                  <a:schemeClr val="dk1"/>
                </a:solidFill>
                <a:latin typeface="IBM Plex Sans Light"/>
                <a:ea typeface="IBM Plex Sans Light"/>
                <a:cs typeface="IBM Plex Sans Light"/>
                <a:sym typeface="IBM Plex Sans Light"/>
              </a:defRPr>
            </a:lvl9pPr>
          </a:lstStyle>
          <a:p>
            <a:pPr marL="0" indent="0">
              <a:buNone/>
            </a:pPr>
            <a:r>
              <a:rPr lang="el-GR" sz="2000" dirty="0">
                <a:solidFill>
                  <a:schemeClr val="accent4"/>
                </a:solidFill>
                <a:effectLst>
                  <a:outerShdw blurRad="38100" dist="38100" dir="2700000" algn="tl">
                    <a:srgbClr val="000000">
                      <a:alpha val="43137"/>
                    </a:srgbClr>
                  </a:outerShdw>
                </a:effectLst>
                <a:latin typeface="Calibri" pitchFamily="34" charset="0"/>
                <a:cs typeface="Calibri" pitchFamily="34" charset="0"/>
              </a:rPr>
              <a:t>Πόσο μικρά είναι αυτά τα αιρούμενα σωματίδια?</a:t>
            </a:r>
            <a:endParaRPr lang="el-GR" sz="2000" dirty="0">
              <a:effectLst>
                <a:outerShdw blurRad="38100" dist="38100" dir="2700000" algn="tl">
                  <a:srgbClr val="000000">
                    <a:alpha val="43137"/>
                  </a:srgbClr>
                </a:outerShdw>
              </a:effectLst>
              <a:latin typeface="Calibri" pitchFamily="34" charset="0"/>
              <a:cs typeface="Calibri" pitchFamily="34" charset="0"/>
            </a:endParaRPr>
          </a:p>
        </p:txBody>
      </p:sp>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299"/>
          <a:stretch/>
        </p:blipFill>
        <p:spPr bwMode="auto">
          <a:xfrm>
            <a:off x="4860032" y="2076450"/>
            <a:ext cx="3494068" cy="290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151713"/>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3" name="Ορθογώνιο 2"/>
          <p:cNvSpPr/>
          <p:nvPr/>
        </p:nvSpPr>
        <p:spPr>
          <a:xfrm>
            <a:off x="1246970" y="578580"/>
            <a:ext cx="6408712" cy="1609543"/>
          </a:xfrm>
          <a:prstGeom prst="rect">
            <a:avLst/>
          </a:prstGeom>
        </p:spPr>
        <p:txBody>
          <a:bodyPr wrap="square">
            <a:spAutoFit/>
          </a:bodyPr>
          <a:lstStyle/>
          <a:p>
            <a:pPr algn="ctr">
              <a:lnSpc>
                <a:spcPts val="3000"/>
              </a:lnSpc>
            </a:pPr>
            <a:r>
              <a:rPr lang="el-GR" sz="2200" dirty="0" smtClean="0">
                <a:latin typeface="Calibri" pitchFamily="34" charset="0"/>
                <a:cs typeface="Calibri" pitchFamily="34" charset="0"/>
              </a:rPr>
              <a:t>Σύμφωνα </a:t>
            </a:r>
            <a:r>
              <a:rPr lang="el-GR" sz="2200" dirty="0">
                <a:latin typeface="Calibri" pitchFamily="34" charset="0"/>
                <a:cs typeface="Calibri" pitchFamily="34" charset="0"/>
              </a:rPr>
              <a:t>με την έρευνα του </a:t>
            </a:r>
            <a:r>
              <a:rPr lang="el-GR" sz="2200" dirty="0">
                <a:effectLst>
                  <a:outerShdw blurRad="38100" dist="38100" dir="2700000" algn="tl">
                    <a:srgbClr val="000000">
                      <a:alpha val="43137"/>
                    </a:srgbClr>
                  </a:outerShdw>
                </a:effectLst>
                <a:latin typeface="Calibri" pitchFamily="34" charset="0"/>
                <a:cs typeface="Calibri" pitchFamily="34" charset="0"/>
              </a:rPr>
              <a:t>Σαχινίδη Συμεών </a:t>
            </a:r>
            <a:r>
              <a:rPr lang="el-GR" sz="2200" dirty="0">
                <a:latin typeface="Calibri" pitchFamily="34" charset="0"/>
                <a:cs typeface="Calibri" pitchFamily="34" charset="0"/>
              </a:rPr>
              <a:t>δημοσιευμένη σε επιστημονικό  περιοδικό της ιατρικής, η αιθαλομίχλη έχει ολέθριες επιπτώσεις στην καρδιά, στα αγγεία και στους πνεύμονες. </a:t>
            </a: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
        <p:nvSpPr>
          <p:cNvPr id="5" name="Ορθογώνιο 4"/>
          <p:cNvSpPr/>
          <p:nvPr/>
        </p:nvSpPr>
        <p:spPr>
          <a:xfrm>
            <a:off x="1231587" y="2283718"/>
            <a:ext cx="6680826" cy="2015936"/>
          </a:xfrm>
          <a:prstGeom prst="rect">
            <a:avLst/>
          </a:prstGeom>
        </p:spPr>
        <p:txBody>
          <a:bodyPr wrap="square">
            <a:spAutoFit/>
          </a:bodyPr>
          <a:lstStyle/>
          <a:p>
            <a:pPr algn="ctr">
              <a:lnSpc>
                <a:spcPts val="3000"/>
              </a:lnSpc>
            </a:pPr>
            <a:r>
              <a:rPr lang="en-US" sz="2000" dirty="0">
                <a:latin typeface="Calibri" pitchFamily="34" charset="0"/>
                <a:cs typeface="Calibri" pitchFamily="34" charset="0"/>
              </a:rPr>
              <a:t>"C.V.P. </a:t>
            </a:r>
            <a:r>
              <a:rPr lang="el-GR" sz="2000" dirty="0">
                <a:latin typeface="Calibri" pitchFamily="34" charset="0"/>
                <a:cs typeface="Calibri" pitchFamily="34" charset="0"/>
              </a:rPr>
              <a:t>ΙΑΤΡΙΚΗΣ" εκδοτικού οίκου ‘’</a:t>
            </a:r>
            <a:r>
              <a:rPr lang="en-US" sz="2000" dirty="0">
                <a:latin typeface="Calibri" pitchFamily="34" charset="0"/>
                <a:cs typeface="Calibri" pitchFamily="34" charset="0"/>
              </a:rPr>
              <a:t>VIPAPHARM’’ </a:t>
            </a:r>
            <a:r>
              <a:rPr lang="en-US" sz="1700" i="1" dirty="0">
                <a:latin typeface="Calibri" pitchFamily="34" charset="0"/>
                <a:cs typeface="Calibri" pitchFamily="34" charset="0"/>
                <a:hlinkClick r:id="rId3"/>
              </a:rPr>
              <a:t>http://www.scientific-journal-articles.com/ </a:t>
            </a:r>
            <a:r>
              <a:rPr lang="en-US" sz="1700" i="1" dirty="0" smtClean="0">
                <a:latin typeface="Calibri" pitchFamily="34" charset="0"/>
                <a:cs typeface="Calibri" pitchFamily="34" charset="0"/>
                <a:hlinkClick r:id="rId3"/>
              </a:rPr>
              <a:t>12-11-2009 </a:t>
            </a:r>
            <a:endParaRPr lang="el-GR" sz="1700" i="1" dirty="0" smtClean="0">
              <a:latin typeface="Calibri" pitchFamily="34" charset="0"/>
              <a:cs typeface="Calibri" pitchFamily="34" charset="0"/>
            </a:endParaRPr>
          </a:p>
          <a:p>
            <a:pPr algn="ctr">
              <a:lnSpc>
                <a:spcPts val="3000"/>
              </a:lnSpc>
            </a:pPr>
            <a:r>
              <a:rPr lang="en-US" sz="1800" dirty="0" smtClean="0">
                <a:latin typeface="Calibri" pitchFamily="34" charset="0"/>
                <a:cs typeface="Calibri" pitchFamily="34" charset="0"/>
              </a:rPr>
              <a:t>The </a:t>
            </a:r>
            <a:r>
              <a:rPr lang="en-US" sz="1800" dirty="0">
                <a:latin typeface="Calibri" pitchFamily="34" charset="0"/>
                <a:cs typeface="Calibri" pitchFamily="34" charset="0"/>
              </a:rPr>
              <a:t>role of </a:t>
            </a:r>
            <a:r>
              <a:rPr lang="en-US" sz="1800" dirty="0" err="1">
                <a:latin typeface="Calibri" pitchFamily="34" charset="0"/>
                <a:cs typeface="Calibri" pitchFamily="34" charset="0"/>
              </a:rPr>
              <a:t>Atmosferic</a:t>
            </a:r>
            <a:r>
              <a:rPr lang="en-US" sz="1800" dirty="0">
                <a:latin typeface="Calibri" pitchFamily="34" charset="0"/>
                <a:cs typeface="Calibri" pitchFamily="34" charset="0"/>
              </a:rPr>
              <a:t>  Particulate Matter and Ozone in climate. The impacts on the Human Health. </a:t>
            </a:r>
            <a:endParaRPr lang="el-GR" sz="1800" dirty="0" smtClean="0">
              <a:latin typeface="Calibri" pitchFamily="34" charset="0"/>
              <a:cs typeface="Calibri" pitchFamily="34" charset="0"/>
            </a:endParaRPr>
          </a:p>
          <a:p>
            <a:pPr algn="ctr">
              <a:lnSpc>
                <a:spcPts val="3000"/>
              </a:lnSpc>
            </a:pPr>
            <a:r>
              <a:rPr lang="en-US" sz="1700" i="1" dirty="0" err="1" smtClean="0">
                <a:latin typeface="Calibri" pitchFamily="34" charset="0"/>
                <a:cs typeface="Calibri" pitchFamily="34" charset="0"/>
              </a:rPr>
              <a:t>Sachinidis</a:t>
            </a:r>
            <a:r>
              <a:rPr lang="en-US" sz="1700" i="1" dirty="0" smtClean="0">
                <a:latin typeface="Calibri" pitchFamily="34" charset="0"/>
                <a:cs typeface="Calibri" pitchFamily="34" charset="0"/>
              </a:rPr>
              <a:t> </a:t>
            </a:r>
            <a:r>
              <a:rPr lang="en-US" sz="1700" i="1" dirty="0">
                <a:latin typeface="Calibri" pitchFamily="34" charset="0"/>
                <a:cs typeface="Calibri" pitchFamily="34" charset="0"/>
              </a:rPr>
              <a:t>S., </a:t>
            </a:r>
            <a:r>
              <a:rPr lang="en-US" sz="1700" i="1" dirty="0" err="1">
                <a:latin typeface="Calibri" pitchFamily="34" charset="0"/>
                <a:cs typeface="Calibri" pitchFamily="34" charset="0"/>
              </a:rPr>
              <a:t>Zempekakis</a:t>
            </a:r>
            <a:r>
              <a:rPr lang="en-US" sz="1700" i="1" dirty="0">
                <a:latin typeface="Calibri" pitchFamily="34" charset="0"/>
                <a:cs typeface="Calibri" pitchFamily="34" charset="0"/>
              </a:rPr>
              <a:t> P.,</a:t>
            </a:r>
            <a:r>
              <a:rPr lang="en-US" sz="1700" i="1" dirty="0" err="1">
                <a:latin typeface="Calibri" pitchFamily="34" charset="0"/>
                <a:cs typeface="Calibri" pitchFamily="34" charset="0"/>
              </a:rPr>
              <a:t>Kemetzi</a:t>
            </a:r>
            <a:r>
              <a:rPr lang="en-US" sz="1700" i="1" dirty="0">
                <a:latin typeface="Calibri" pitchFamily="34" charset="0"/>
                <a:cs typeface="Calibri" pitchFamily="34" charset="0"/>
              </a:rPr>
              <a:t> C. </a:t>
            </a:r>
            <a:endParaRPr lang="el-GR" sz="1700" i="1" dirty="0">
              <a:latin typeface="Calibri" pitchFamily="34" charset="0"/>
              <a:cs typeface="Calibri" pitchFamily="34" charset="0"/>
            </a:endParaRPr>
          </a:p>
        </p:txBody>
      </p:sp>
    </p:spTree>
    <p:extLst>
      <p:ext uri="{BB962C8B-B14F-4D97-AF65-F5344CB8AC3E}">
        <p14:creationId xmlns:p14="http://schemas.microsoft.com/office/powerpoint/2010/main" val="3636792841"/>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body" idx="1"/>
          </p:nvPr>
        </p:nvSpPr>
        <p:spPr>
          <a:xfrm>
            <a:off x="2339752" y="1037200"/>
            <a:ext cx="4536504" cy="3069000"/>
          </a:xfrm>
          <a:prstGeom prst="rect">
            <a:avLst/>
          </a:prstGeom>
        </p:spPr>
        <p:txBody>
          <a:bodyPr spcFirstLastPara="1" wrap="square" lIns="0" tIns="0" rIns="0" bIns="0" anchor="ctr" anchorCtr="0">
            <a:noAutofit/>
          </a:bodyPr>
          <a:lstStyle/>
          <a:p>
            <a:pPr>
              <a:spcAft>
                <a:spcPts val="1200"/>
              </a:spcAft>
            </a:pPr>
            <a:r>
              <a:rPr lang="el-GR" sz="2000" u="sng" dirty="0">
                <a:solidFill>
                  <a:srgbClr val="FF0000"/>
                </a:solidFill>
                <a:latin typeface="Calibri" pitchFamily="34" charset="0"/>
              </a:rPr>
              <a:t>Σύμφωνα με την έρευνά μας</a:t>
            </a:r>
            <a:r>
              <a:rPr lang="el-GR" sz="2000" dirty="0">
                <a:latin typeface="Calibri" pitchFamily="34" charset="0"/>
              </a:rPr>
              <a:t> τους χειμώνες του 2020 - 2022 οι συγκεντρώσεις των αιωρούμενων σωματιδίων τις κρύες νύχτες έφταναν σε υπερβολικά υψηλά επίπεδα. </a:t>
            </a:r>
          </a:p>
          <a:p>
            <a:r>
              <a:rPr lang="el-GR" sz="2000" dirty="0">
                <a:latin typeface="Calibri" pitchFamily="34" charset="0"/>
              </a:rPr>
              <a:t>Το συγκεκριμένο φαινόμενο με τα υψηλά επίπεδα, οφείλεται αποκλειστικά στην καύση ξύλων όπως θα φανεί και από τα διαγράμματα.</a:t>
            </a:r>
            <a:endParaRPr lang="el-GR" sz="2000" dirty="0">
              <a:latin typeface="Calibri" pitchFamily="34" charset="0"/>
            </a:endParaRPr>
          </a:p>
        </p:txBody>
      </p:sp>
      <p:sp>
        <p:nvSpPr>
          <p:cNvPr id="186" name="Google Shape;186;p19"/>
          <p:cNvSpPr txBox="1">
            <a:spLocks noGrp="1"/>
          </p:cNvSpPr>
          <p:nvPr>
            <p:ph type="sldNum" idx="12"/>
          </p:nvPr>
        </p:nvSpPr>
        <p:spPr>
          <a:xfrm>
            <a:off x="4354950" y="0"/>
            <a:ext cx="4341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Ορθογώνιο 2"/>
          <p:cNvSpPr/>
          <p:nvPr/>
        </p:nvSpPr>
        <p:spPr>
          <a:xfrm>
            <a:off x="1367644" y="1382258"/>
            <a:ext cx="6408712" cy="2123658"/>
          </a:xfrm>
          <a:prstGeom prst="rect">
            <a:avLst/>
          </a:prstGeom>
        </p:spPr>
        <p:txBody>
          <a:bodyPr wrap="square">
            <a:spAutoFit/>
          </a:bodyPr>
          <a:lstStyle/>
          <a:p>
            <a:pPr algn="ctr"/>
            <a:r>
              <a:rPr lang="el-GR" sz="2200" dirty="0" smtClean="0">
                <a:solidFill>
                  <a:srgbClr val="FF0000"/>
                </a:solidFill>
                <a:latin typeface="Calibri" pitchFamily="34" charset="0"/>
              </a:rPr>
              <a:t>Μελετήθηκαν </a:t>
            </a:r>
            <a:r>
              <a:rPr lang="el-GR" sz="2200" dirty="0">
                <a:solidFill>
                  <a:srgbClr val="FF0000"/>
                </a:solidFill>
                <a:latin typeface="Calibri" pitchFamily="34" charset="0"/>
              </a:rPr>
              <a:t>δεδομένα των πηγών προέλευσης </a:t>
            </a:r>
            <a:r>
              <a:rPr lang="el-GR" sz="2200" dirty="0">
                <a:latin typeface="Calibri" pitchFamily="34" charset="0"/>
              </a:rPr>
              <a:t>των αιωρούμενων σωματιδίων και μέσω των διαγραμμάτων </a:t>
            </a:r>
            <a:r>
              <a:rPr lang="el-GR" sz="2200" b="1" u="sng" dirty="0">
                <a:solidFill>
                  <a:srgbClr val="FF0000"/>
                </a:solidFill>
                <a:latin typeface="Calibri" pitchFamily="34" charset="0"/>
              </a:rPr>
              <a:t>οι μαθητές έδειξαν </a:t>
            </a:r>
            <a:r>
              <a:rPr lang="el-GR" sz="2200" dirty="0">
                <a:latin typeface="Calibri" pitchFamily="34" charset="0"/>
              </a:rPr>
              <a:t>ότι στην αύξηση της συγκέντρωσης των αιωρούμενων σωματιδίων καθοριστικό ρόλο παίζουν ιδιαίτερα τους χειμερινούς μήνες και τα τζάκια. </a:t>
            </a:r>
            <a:endParaRPr lang="el-GR" sz="2200" dirty="0">
              <a:latin typeface="Calibri" pitchFamily="34" charset="0"/>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8344" y="195486"/>
            <a:ext cx="1186242" cy="1304634"/>
          </a:xfrm>
          <a:prstGeom prst="rect">
            <a:avLst/>
          </a:prstGeom>
        </p:spPr>
      </p:pic>
    </p:spTree>
    <p:extLst>
      <p:ext uri="{BB962C8B-B14F-4D97-AF65-F5344CB8AC3E}">
        <p14:creationId xmlns:p14="http://schemas.microsoft.com/office/powerpoint/2010/main" val="2927935068"/>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urrey template">
  <a:themeElements>
    <a:clrScheme name="Custom 347">
      <a:dk1>
        <a:srgbClr val="061E3A"/>
      </a:dk1>
      <a:lt1>
        <a:srgbClr val="FFFFFF"/>
      </a:lt1>
      <a:dk2>
        <a:srgbClr val="757C83"/>
      </a:dk2>
      <a:lt2>
        <a:srgbClr val="EBF0F3"/>
      </a:lt2>
      <a:accent1>
        <a:srgbClr val="7FCA20"/>
      </a:accent1>
      <a:accent2>
        <a:srgbClr val="02C1D3"/>
      </a:accent2>
      <a:accent3>
        <a:srgbClr val="66BDE8"/>
      </a:accent3>
      <a:accent4>
        <a:srgbClr val="1985D2"/>
      </a:accent4>
      <a:accent5>
        <a:srgbClr val="184880"/>
      </a:accent5>
      <a:accent6>
        <a:srgbClr val="061E3A"/>
      </a:accent6>
      <a:hlink>
        <a:srgbClr val="1985D2"/>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736</Words>
  <Application>Microsoft Office PowerPoint</Application>
  <PresentationFormat>Προβολή στην οθόνη (16:9)</PresentationFormat>
  <Paragraphs>72</Paragraphs>
  <Slides>21</Slides>
  <Notes>15</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IBM Plex Sans</vt:lpstr>
      <vt:lpstr>Merriweather</vt:lpstr>
      <vt:lpstr>IBM Plex Sans Light</vt:lpstr>
      <vt:lpstr>Surrey template</vt:lpstr>
      <vt:lpstr>Εποχιακή διακύμανση των αιωρούμενων σωματιδίων με τους αιφνίδιους θανάτους</vt:lpstr>
      <vt:lpstr>Εποχιακή διακύμανση των αιωρούμενων σωματιδίων με τους αιφνίδιους θανάτους</vt:lpstr>
      <vt:lpstr>Παρουσίαση του PowerPoint</vt:lpstr>
      <vt:lpstr>Παρουσίαση του PowerPoint</vt:lpstr>
      <vt:lpstr>Η ατμοσφαιρική ρύπανση είναι ένα από τα σημαντικότερα προβλήματα των σύγχρονων πόλεων παγκοσμίως.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Ένα τζάκι εκλύει στην ατμόσφαιρα 30 φορές περισσότερους ρύπους σε σχέση με ένα καυστήρα πετρελαίου πολυκατοικίας 25 διαμερισμάτων.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Να προτείνουμε τρόπους για να επιτευχθεί η μείωση της ατμοσφαιρική ρύπανσης, όπως:</vt:lpstr>
      <vt:lpstr>Σας Ευχαριστούμε!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19</cp:revision>
  <dcterms:modified xsi:type="dcterms:W3CDTF">2024-05-11T21:11:19Z</dcterms:modified>
</cp:coreProperties>
</file>