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97" r:id="rId4"/>
    <p:sldId id="300" r:id="rId5"/>
    <p:sldId id="299" r:id="rId6"/>
    <p:sldId id="298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259" r:id="rId20"/>
  </p:sldIdLst>
  <p:sldSz cx="9144000" cy="5143500" type="screen16x9"/>
  <p:notesSz cx="6858000" cy="9144000"/>
  <p:embeddedFontLst>
    <p:embeddedFont>
      <p:font typeface="Dosis ExtraLight" charset="0"/>
      <p:regular r:id="rId22"/>
      <p:bold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Karla" charset="0"/>
      <p:regular r:id="rId28"/>
      <p:bold r:id="rId29"/>
      <p:italic r:id="rId30"/>
      <p:boldItalic r:id="rId31"/>
    </p:embeddedFont>
    <p:embeddedFont>
      <p:font typeface="Montserrat" pitchFamily="2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430FC04-E60C-445B-9C84-749C2441B467}">
  <a:tblStyle styleId="{E430FC04-E60C-445B-9C84-749C2441B4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22F8888-6F45-44FD-ABB7-5584A37B892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6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22669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48300" y="3175950"/>
            <a:ext cx="3530700" cy="11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5" name="Εικόνα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575"/>
            <a:ext cx="1512168" cy="6288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5" name="Google Shape;15;p3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48300" y="1354750"/>
            <a:ext cx="3522300" cy="298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724950" y="3265700"/>
            <a:ext cx="1906200" cy="103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6" name="Εικόνα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575"/>
            <a:ext cx="1512168" cy="6288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3" name="Google Shape;43;p8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841001" y="15780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3673842" y="15780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95485"/>
            <a:ext cx="1080000" cy="11877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741100"/>
            <a:ext cx="51852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352550"/>
            <a:ext cx="51852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D4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ctrTitle"/>
          </p:nvPr>
        </p:nvSpPr>
        <p:spPr>
          <a:xfrm>
            <a:off x="467544" y="896831"/>
            <a:ext cx="4229100" cy="38351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l-GR" sz="2600" dirty="0">
                <a:latin typeface="Calibri" pitchFamily="34" charset="0"/>
                <a:cs typeface="Calibri" pitchFamily="34" charset="0"/>
              </a:rPr>
              <a:t>Υποδειγματική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600" dirty="0" smtClean="0">
                <a:latin typeface="Calibri" pitchFamily="34" charset="0"/>
                <a:cs typeface="Calibri" pitchFamily="34" charset="0"/>
              </a:rPr>
            </a:br>
            <a:r>
              <a:rPr lang="el-GR" sz="2600" dirty="0" smtClean="0">
                <a:latin typeface="Calibri" pitchFamily="34" charset="0"/>
                <a:cs typeface="Calibri" pitchFamily="34" charset="0"/>
              </a:rPr>
              <a:t>εκπαιδευτική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600" dirty="0" smtClean="0">
                <a:latin typeface="Calibri" pitchFamily="34" charset="0"/>
                <a:cs typeface="Calibri" pitchFamily="34" charset="0"/>
              </a:rPr>
            </a:br>
            <a:r>
              <a:rPr lang="el-GR" sz="2600" dirty="0" smtClean="0">
                <a:latin typeface="Calibri" pitchFamily="34" charset="0"/>
                <a:cs typeface="Calibri" pitchFamily="34" charset="0"/>
              </a:rPr>
              <a:t>διδασκαλία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600" dirty="0" smtClean="0">
                <a:latin typeface="Calibri" pitchFamily="34" charset="0"/>
                <a:cs typeface="Calibri" pitchFamily="34" charset="0"/>
              </a:rPr>
            </a:br>
            <a:r>
              <a:rPr lang="el-GR" sz="2600" dirty="0" smtClean="0">
                <a:latin typeface="Calibri" pitchFamily="34" charset="0"/>
                <a:cs typeface="Calibri" pitchFamily="34" charset="0"/>
              </a:rPr>
              <a:t>ολοκληρωμένου </a:t>
            </a:r>
            <a:r>
              <a:rPr lang="el-GR" sz="2600" dirty="0">
                <a:latin typeface="Calibri" pitchFamily="34" charset="0"/>
                <a:cs typeface="Calibri" pitchFamily="34" charset="0"/>
              </a:rPr>
              <a:t>ΣΤΕΜ 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600" dirty="0" smtClean="0">
                <a:latin typeface="Calibri" pitchFamily="34" charset="0"/>
                <a:cs typeface="Calibri" pitchFamily="34" charset="0"/>
              </a:rPr>
            </a:br>
            <a:r>
              <a:rPr lang="el-GR" sz="26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ενός </a:t>
            </a:r>
            <a:r>
              <a:rPr lang="el-GR" sz="26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ανθρώπινου Νευρώνα</a:t>
            </a:r>
            <a:r>
              <a:rPr lang="el-GR" sz="26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600" dirty="0" smtClean="0">
                <a:latin typeface="Calibri" pitchFamily="34" charset="0"/>
                <a:cs typeface="Calibri" pitchFamily="34" charset="0"/>
              </a:rPr>
            </a:br>
            <a:r>
              <a:rPr lang="el-GR" sz="2600" dirty="0" smtClean="0">
                <a:latin typeface="Calibri" pitchFamily="34" charset="0"/>
                <a:cs typeface="Calibri" pitchFamily="34" charset="0"/>
              </a:rPr>
              <a:t>Διερεύνηση </a:t>
            </a:r>
            <a:r>
              <a:rPr lang="el-GR" sz="2600" dirty="0">
                <a:latin typeface="Calibri" pitchFamily="34" charset="0"/>
                <a:cs typeface="Calibri" pitchFamily="34" charset="0"/>
              </a:rPr>
              <a:t>του τρόπου μετάδοσης της πληροφορίας στα κύτταρα   μέσω  του νευρώνα</a:t>
            </a:r>
            <a:r>
              <a:rPr lang="el-GR" sz="2600" dirty="0" smtClean="0">
                <a:latin typeface="Calibri" pitchFamily="34" charset="0"/>
                <a:cs typeface="Calibri" pitchFamily="34" charset="0"/>
              </a:rPr>
              <a:t>.</a:t>
            </a:r>
            <a:endParaRPr sz="26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Ομάδα 1"/>
          <p:cNvGrpSpPr/>
          <p:nvPr/>
        </p:nvGrpSpPr>
        <p:grpSpPr>
          <a:xfrm>
            <a:off x="5263062" y="728353"/>
            <a:ext cx="3557410" cy="3787613"/>
            <a:chOff x="5263062" y="962266"/>
            <a:chExt cx="3557410" cy="3787613"/>
          </a:xfrm>
        </p:grpSpPr>
        <p:sp>
          <p:nvSpPr>
            <p:cNvPr id="11" name="Google Shape;172;p17"/>
            <p:cNvSpPr txBox="1">
              <a:spLocks/>
            </p:cNvSpPr>
            <p:nvPr/>
          </p:nvSpPr>
          <p:spPr>
            <a:xfrm>
              <a:off x="5285263" y="962266"/>
              <a:ext cx="3535209" cy="175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556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Karla"/>
                <a:buChar char="▸"/>
                <a:defRPr sz="2000" b="0" i="0" u="none" strike="noStrike" cap="none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defRPr>
              </a:lvl1pPr>
              <a:lvl2pPr marL="914400" marR="0" lvl="1" indent="-355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Karla"/>
                <a:buChar char="▹"/>
                <a:defRPr sz="2000" b="0" i="0" u="none" strike="noStrike" cap="none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defRPr>
              </a:lvl2pPr>
              <a:lvl3pPr marL="1371600" marR="0" lvl="2" indent="-355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Karla"/>
                <a:buChar char="▹"/>
                <a:defRPr sz="2000" b="0" i="0" u="none" strike="noStrike" cap="none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defRPr>
              </a:lvl3pPr>
              <a:lvl4pPr marL="1828800" marR="0" lvl="3" indent="-355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Karla"/>
                <a:buChar char="●"/>
                <a:defRPr sz="2000" b="0" i="0" u="none" strike="noStrike" cap="none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defRPr>
              </a:lvl4pPr>
              <a:lvl5pPr marL="2286000" marR="0" lvl="4" indent="-355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Karla"/>
                <a:buChar char="○"/>
                <a:defRPr sz="2000" b="0" i="0" u="none" strike="noStrike" cap="none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defRPr>
              </a:lvl5pPr>
              <a:lvl6pPr marL="2743200" marR="0" lvl="5" indent="-355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Karla"/>
                <a:buChar char="■"/>
                <a:defRPr sz="2000" b="0" i="0" u="none" strike="noStrike" cap="none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defRPr>
              </a:lvl6pPr>
              <a:lvl7pPr marL="3200400" marR="0" lvl="6" indent="-355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Karla"/>
                <a:buChar char="●"/>
                <a:defRPr sz="2000" b="0" i="0" u="none" strike="noStrike" cap="none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defRPr>
              </a:lvl7pPr>
              <a:lvl8pPr marL="3657600" marR="0" lvl="7" indent="-355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Karla"/>
                <a:buChar char="○"/>
                <a:defRPr sz="2000" b="0" i="0" u="none" strike="noStrike" cap="none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defRPr>
              </a:lvl8pPr>
              <a:lvl9pPr marL="4114800" marR="0" lvl="8" indent="-355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Karla"/>
                <a:buChar char="■"/>
                <a:defRPr sz="2000" b="0" i="0" u="none" strike="noStrike" cap="none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ts val="0"/>
                </a:spcBef>
                <a:defRPr/>
              </a:pPr>
              <a:r>
                <a:rPr lang="el-GR" sz="1800" b="1" dirty="0" smtClean="0">
                  <a:solidFill>
                    <a:srgbClr val="FF0000"/>
                  </a:solidFill>
                  <a:latin typeface="Calibri" pitchFamily="34" charset="0"/>
                </a:rPr>
                <a:t>Επιβλέπων Εκπαιδευτικός: </a:t>
              </a:r>
            </a:p>
            <a:p>
              <a:pPr marL="0" indent="0" algn="ctr">
                <a:lnSpc>
                  <a:spcPts val="2000"/>
                </a:lnSpc>
                <a:buSzPts val="1100"/>
                <a:buFont typeface="Karla"/>
                <a:buNone/>
              </a:pPr>
              <a:r>
                <a:rPr lang="el-GR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Σαχινίδης Συμεών</a:t>
              </a:r>
            </a:p>
            <a:p>
              <a:pPr marL="0" indent="0" algn="ctr">
                <a:lnSpc>
                  <a:spcPts val="2000"/>
                </a:lnSpc>
                <a:buSzPts val="1100"/>
                <a:buFont typeface="Karla"/>
                <a:buNone/>
              </a:pPr>
              <a:r>
                <a:rPr lang="el-GR" sz="1800" dirty="0" smtClean="0">
                  <a:latin typeface="Calibri" pitchFamily="34" charset="0"/>
                  <a:cs typeface="Calibri" pitchFamily="34" charset="0"/>
                </a:rPr>
                <a:t>Φυσικός</a:t>
              </a:r>
            </a:p>
            <a:p>
              <a:pPr marL="0" indent="0" algn="ctr">
                <a:lnSpc>
                  <a:spcPts val="2000"/>
                </a:lnSpc>
                <a:buSzPts val="1100"/>
                <a:buFont typeface="Karla"/>
                <a:buNone/>
              </a:pPr>
              <a:r>
                <a:rPr lang="el-GR" sz="1800" dirty="0" smtClean="0">
                  <a:latin typeface="Calibri" pitchFamily="34" charset="0"/>
                  <a:cs typeface="Calibri" pitchFamily="34" charset="0"/>
                </a:rPr>
                <a:t>Τέως Ερευνητής Πολυτεχνικής  Σχολής  Ξάνθης</a:t>
              </a:r>
              <a:endParaRPr lang="el-GR" sz="18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Google Shape;172;p17"/>
            <p:cNvSpPr txBox="1">
              <a:spLocks/>
            </p:cNvSpPr>
            <p:nvPr/>
          </p:nvSpPr>
          <p:spPr>
            <a:xfrm>
              <a:off x="5263062" y="2787774"/>
              <a:ext cx="3535209" cy="19621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556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Karla"/>
                <a:buChar char="▸"/>
                <a:defRPr sz="2000" b="0" i="0" u="none" strike="noStrike" cap="none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defRPr>
              </a:lvl1pPr>
              <a:lvl2pPr marL="914400" marR="0" lvl="1" indent="-355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Karla"/>
                <a:buChar char="▹"/>
                <a:defRPr sz="2000" b="0" i="0" u="none" strike="noStrike" cap="none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defRPr>
              </a:lvl2pPr>
              <a:lvl3pPr marL="1371600" marR="0" lvl="2" indent="-355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Karla"/>
                <a:buChar char="▹"/>
                <a:defRPr sz="2000" b="0" i="0" u="none" strike="noStrike" cap="none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defRPr>
              </a:lvl3pPr>
              <a:lvl4pPr marL="1828800" marR="0" lvl="3" indent="-355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Karla"/>
                <a:buChar char="●"/>
                <a:defRPr sz="2000" b="0" i="0" u="none" strike="noStrike" cap="none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defRPr>
              </a:lvl4pPr>
              <a:lvl5pPr marL="2286000" marR="0" lvl="4" indent="-355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Karla"/>
                <a:buChar char="○"/>
                <a:defRPr sz="2000" b="0" i="0" u="none" strike="noStrike" cap="none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defRPr>
              </a:lvl5pPr>
              <a:lvl6pPr marL="2743200" marR="0" lvl="5" indent="-355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Karla"/>
                <a:buChar char="■"/>
                <a:defRPr sz="2000" b="0" i="0" u="none" strike="noStrike" cap="none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defRPr>
              </a:lvl6pPr>
              <a:lvl7pPr marL="3200400" marR="0" lvl="6" indent="-355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Karla"/>
                <a:buChar char="●"/>
                <a:defRPr sz="2000" b="0" i="0" u="none" strike="noStrike" cap="none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defRPr>
              </a:lvl7pPr>
              <a:lvl8pPr marL="3657600" marR="0" lvl="7" indent="-355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Karla"/>
                <a:buChar char="○"/>
                <a:defRPr sz="2000" b="0" i="0" u="none" strike="noStrike" cap="none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defRPr>
              </a:lvl8pPr>
              <a:lvl9pPr marL="4114800" marR="0" lvl="8" indent="-355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Karla"/>
                <a:buChar char="■"/>
                <a:defRPr sz="2000" b="0" i="0" u="none" strike="noStrike" cap="none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ts val="0"/>
                </a:spcBef>
                <a:defRPr/>
              </a:pPr>
              <a:r>
                <a:rPr lang="el-GR" sz="1800" b="1" dirty="0" smtClean="0">
                  <a:solidFill>
                    <a:srgbClr val="FF0000"/>
                  </a:solidFill>
                  <a:latin typeface="Calibri" pitchFamily="34" charset="0"/>
                </a:rPr>
                <a:t>Ομάδα </a:t>
              </a:r>
              <a:r>
                <a:rPr lang="el-GR" sz="1800" b="1" dirty="0">
                  <a:solidFill>
                    <a:srgbClr val="FF0000"/>
                  </a:solidFill>
                  <a:latin typeface="Calibri" pitchFamily="34" charset="0"/>
                </a:rPr>
                <a:t>μαθητών </a:t>
              </a:r>
              <a:r>
                <a:rPr lang="el-GR" sz="1800" b="1" dirty="0" smtClean="0">
                  <a:solidFill>
                    <a:srgbClr val="FF0000"/>
                  </a:solidFill>
                  <a:latin typeface="Calibri" pitchFamily="34" charset="0"/>
                </a:rPr>
                <a:t>: </a:t>
              </a:r>
            </a:p>
            <a:p>
              <a:pPr marL="0" indent="0">
                <a:lnSpc>
                  <a:spcPts val="2000"/>
                </a:lnSpc>
                <a:buClr>
                  <a:schemeClr val="dk1"/>
                </a:buClr>
                <a:buSzPts val="1100"/>
                <a:buNone/>
              </a:pPr>
              <a:r>
                <a:rPr lang="el-GR" sz="1800" dirty="0" smtClean="0">
                  <a:latin typeface="Calibri" pitchFamily="34" charset="0"/>
                  <a:cs typeface="Calibri" pitchFamily="34" charset="0"/>
                </a:rPr>
                <a:t>      </a:t>
              </a:r>
              <a:r>
                <a:rPr lang="el-GR" sz="1800" dirty="0" err="1" smtClean="0">
                  <a:latin typeface="Calibri" pitchFamily="34" charset="0"/>
                  <a:cs typeface="Calibri" pitchFamily="34" charset="0"/>
                </a:rPr>
                <a:t>Κασαπίδης</a:t>
              </a:r>
              <a:r>
                <a:rPr lang="el-GR" sz="1800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l-GR" sz="1800" dirty="0">
                  <a:latin typeface="Calibri" pitchFamily="34" charset="0"/>
                  <a:cs typeface="Calibri" pitchFamily="34" charset="0"/>
                </a:rPr>
                <a:t>Στέργιος </a:t>
              </a:r>
            </a:p>
            <a:p>
              <a:pPr marL="0" indent="0">
                <a:lnSpc>
                  <a:spcPts val="2000"/>
                </a:lnSpc>
                <a:buClr>
                  <a:schemeClr val="dk1"/>
                </a:buClr>
                <a:buSzPts val="1100"/>
                <a:buNone/>
              </a:pPr>
              <a:r>
                <a:rPr lang="el-GR" sz="1800" dirty="0" smtClean="0">
                  <a:latin typeface="Calibri" pitchFamily="34" charset="0"/>
                  <a:cs typeface="Calibri" pitchFamily="34" charset="0"/>
                </a:rPr>
                <a:t>      Κότσι </a:t>
              </a:r>
              <a:r>
                <a:rPr lang="el-GR" sz="1800" dirty="0">
                  <a:latin typeface="Calibri" pitchFamily="34" charset="0"/>
                  <a:cs typeface="Calibri" pitchFamily="34" charset="0"/>
                </a:rPr>
                <a:t>Γεώργιος</a:t>
              </a:r>
            </a:p>
            <a:p>
              <a:pPr marL="0" indent="0">
                <a:lnSpc>
                  <a:spcPts val="2000"/>
                </a:lnSpc>
                <a:buClr>
                  <a:schemeClr val="dk1"/>
                </a:buClr>
                <a:buSzPts val="1100"/>
                <a:buNone/>
              </a:pPr>
              <a:r>
                <a:rPr lang="el-GR" sz="1800" dirty="0" smtClean="0">
                  <a:latin typeface="Calibri" pitchFamily="34" charset="0"/>
                  <a:cs typeface="Calibri" pitchFamily="34" charset="0"/>
                </a:rPr>
                <a:t>      Κούτλες </a:t>
              </a:r>
              <a:r>
                <a:rPr lang="el-GR" sz="1800" dirty="0">
                  <a:latin typeface="Calibri" pitchFamily="34" charset="0"/>
                  <a:cs typeface="Calibri" pitchFamily="34" charset="0"/>
                </a:rPr>
                <a:t>Φώτιος</a:t>
              </a:r>
            </a:p>
            <a:p>
              <a:pPr marL="0" indent="0">
                <a:lnSpc>
                  <a:spcPts val="2000"/>
                </a:lnSpc>
                <a:buClr>
                  <a:schemeClr val="dk1"/>
                </a:buClr>
                <a:buSzPts val="1100"/>
                <a:buNone/>
              </a:pPr>
              <a:r>
                <a:rPr lang="el-GR" sz="1800" dirty="0" smtClean="0">
                  <a:latin typeface="Calibri" pitchFamily="34" charset="0"/>
                  <a:cs typeface="Calibri" pitchFamily="34" charset="0"/>
                </a:rPr>
                <a:t>      </a:t>
              </a:r>
              <a:r>
                <a:rPr lang="el-GR" sz="1800" dirty="0" err="1" smtClean="0">
                  <a:latin typeface="Calibri" pitchFamily="34" charset="0"/>
                  <a:cs typeface="Calibri" pitchFamily="34" charset="0"/>
                </a:rPr>
                <a:t>Μικρόπουλος</a:t>
              </a:r>
              <a:r>
                <a:rPr lang="el-GR" sz="1800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l-GR" sz="1800" dirty="0">
                  <a:latin typeface="Calibri" pitchFamily="34" charset="0"/>
                  <a:cs typeface="Calibri" pitchFamily="34" charset="0"/>
                </a:rPr>
                <a:t>Παναγιώτης</a:t>
              </a:r>
              <a:endParaRPr lang="el-GR" sz="1800" b="1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C39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/>
        </p:nvSpPr>
        <p:spPr>
          <a:xfrm>
            <a:off x="841000" y="771550"/>
            <a:ext cx="6035256" cy="13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l-GR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Όταν ένας νευρώνας μεταδώσει την ώση, η συγκέντρωση των ιόντων καλίου είναι μεγαλύτερη μέσα στο νευρώνα απ’ ότι έξω από αυτόν. </a:t>
            </a:r>
          </a:p>
        </p:txBody>
      </p:sp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6" name="Picture 1" descr="Χωρίς τίτλο1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54" y="2211709"/>
            <a:ext cx="6689948" cy="161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453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C39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3" name="Ομάδα 2"/>
          <p:cNvGrpSpPr/>
          <p:nvPr/>
        </p:nvGrpSpPr>
        <p:grpSpPr>
          <a:xfrm>
            <a:off x="683568" y="239846"/>
            <a:ext cx="6690036" cy="4663809"/>
            <a:chOff x="683568" y="339502"/>
            <a:chExt cx="6690036" cy="4663809"/>
          </a:xfrm>
        </p:grpSpPr>
        <p:sp>
          <p:nvSpPr>
            <p:cNvPr id="90" name="Google Shape;90;p15"/>
            <p:cNvSpPr txBox="1"/>
            <p:nvPr/>
          </p:nvSpPr>
          <p:spPr>
            <a:xfrm>
              <a:off x="841000" y="339502"/>
              <a:ext cx="6035256" cy="1584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>
                <a:spcBef>
                  <a:spcPts val="600"/>
                </a:spcBef>
                <a:spcAft>
                  <a:spcPts val="1200"/>
                </a:spcAft>
                <a:buClr>
                  <a:schemeClr val="dk1"/>
                </a:buClr>
                <a:buSzPts val="1100"/>
              </a:pPr>
              <a:r>
                <a:rPr lang="el-GR" sz="2000" dirty="0">
                  <a:solidFill>
                    <a:schemeClr val="tx1">
                      <a:lumMod val="50000"/>
                    </a:schemeClr>
                  </a:solidFill>
                  <a:latin typeface="Calibri" pitchFamily="34" charset="0"/>
                  <a:ea typeface="Karla"/>
                  <a:cs typeface="Calibri" pitchFamily="34" charset="0"/>
                  <a:sym typeface="Karla"/>
                </a:rPr>
                <a:t>Αυτό προκαλεί μια </a:t>
              </a:r>
              <a:r>
                <a:rPr lang="el-GR" sz="2000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Karla"/>
                  <a:cs typeface="Calibri" pitchFamily="34" charset="0"/>
                  <a:sym typeface="Karla"/>
                </a:rPr>
                <a:t>διαφορά δυναμικού </a:t>
              </a:r>
              <a:r>
                <a:rPr lang="el-GR" sz="2000" dirty="0">
                  <a:solidFill>
                    <a:schemeClr val="tx1">
                      <a:lumMod val="50000"/>
                    </a:schemeClr>
                  </a:solidFill>
                  <a:latin typeface="Calibri" pitchFamily="34" charset="0"/>
                  <a:ea typeface="Karla"/>
                  <a:cs typeface="Calibri" pitchFamily="34" charset="0"/>
                  <a:sym typeface="Karla"/>
                </a:rPr>
                <a:t>κατά μήκος της μεμβράνης, με το ενδοκυτταρικό μέσο να είναι περισσότερο αρνητικά φορτισμένο από το </a:t>
              </a:r>
              <a:r>
                <a:rPr lang="el-GR" sz="2000" dirty="0" err="1">
                  <a:solidFill>
                    <a:schemeClr val="tx1">
                      <a:lumMod val="50000"/>
                    </a:schemeClr>
                  </a:solidFill>
                  <a:latin typeface="Calibri" pitchFamily="34" charset="0"/>
                  <a:ea typeface="Karla"/>
                  <a:cs typeface="Calibri" pitchFamily="34" charset="0"/>
                  <a:sym typeface="Karla"/>
                </a:rPr>
                <a:t>εξωκυτταρικό</a:t>
              </a:r>
              <a:r>
                <a:rPr lang="el-GR" sz="2000" dirty="0">
                  <a:solidFill>
                    <a:schemeClr val="tx1">
                      <a:lumMod val="50000"/>
                    </a:schemeClr>
                  </a:solidFill>
                  <a:latin typeface="Calibri" pitchFamily="34" charset="0"/>
                  <a:ea typeface="Karla"/>
                  <a:cs typeface="Calibri" pitchFamily="34" charset="0"/>
                  <a:sym typeface="Karla"/>
                </a:rPr>
                <a:t>, με τιμή περίπου </a:t>
              </a:r>
              <a:r>
                <a:rPr lang="el-GR" sz="2000" dirty="0" smtClean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Karla"/>
                  <a:cs typeface="Calibri" pitchFamily="34" charset="0"/>
                  <a:sym typeface="Karla"/>
                </a:rPr>
                <a:t>+/-</a:t>
              </a:r>
              <a:r>
                <a:rPr lang="el-GR" sz="20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Karla"/>
                  <a:cs typeface="Calibri" pitchFamily="34" charset="0"/>
                  <a:sym typeface="Karla"/>
                </a:rPr>
                <a:t>70 </a:t>
              </a:r>
              <a:r>
                <a:rPr lang="el-GR" sz="2000" dirty="0" err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Karla"/>
                  <a:cs typeface="Calibri" pitchFamily="34" charset="0"/>
                  <a:sym typeface="Karla"/>
                </a:rPr>
                <a:t>mV</a:t>
              </a:r>
              <a:r>
                <a:rPr lang="el-GR" sz="2000" dirty="0">
                  <a:solidFill>
                    <a:schemeClr val="tx1">
                      <a:lumMod val="50000"/>
                    </a:schemeClr>
                  </a:solidFill>
                  <a:latin typeface="Calibri" pitchFamily="34" charset="0"/>
                  <a:ea typeface="Karla"/>
                  <a:cs typeface="Calibri" pitchFamily="34" charset="0"/>
                  <a:sym typeface="Karla"/>
                </a:rPr>
                <a:t>.</a:t>
              </a:r>
            </a:p>
          </p:txBody>
        </p:sp>
        <p:pic>
          <p:nvPicPr>
            <p:cNvPr id="5" name="Picture 1" descr="Χωρίς τίτλο1 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599" y="1906967"/>
              <a:ext cx="4830057" cy="1168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Google Shape;90;p15"/>
            <p:cNvSpPr txBox="1"/>
            <p:nvPr/>
          </p:nvSpPr>
          <p:spPr>
            <a:xfrm>
              <a:off x="683568" y="3059095"/>
              <a:ext cx="6690036" cy="19442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>
                <a:spcBef>
                  <a:spcPts val="600"/>
                </a:spcBef>
                <a:buClr>
                  <a:schemeClr val="dk1"/>
                </a:buClr>
                <a:buSzPts val="1100"/>
              </a:pPr>
              <a:r>
                <a:rPr lang="el-GR" sz="2000" dirty="0">
                  <a:solidFill>
                    <a:schemeClr val="tx1">
                      <a:lumMod val="50000"/>
                    </a:schemeClr>
                  </a:solidFill>
                  <a:latin typeface="Calibri" pitchFamily="34" charset="0"/>
                  <a:ea typeface="Karla"/>
                  <a:cs typeface="Calibri" pitchFamily="34" charset="0"/>
                  <a:sym typeface="Karla"/>
                </a:rPr>
                <a:t>Η μετακίνηση των ιόντων γίνεται από το πυκνό στο αραιό.</a:t>
              </a:r>
            </a:p>
            <a:p>
              <a:pPr lvl="0">
                <a:spcBef>
                  <a:spcPts val="600"/>
                </a:spcBef>
                <a:buClr>
                  <a:schemeClr val="dk1"/>
                </a:buClr>
                <a:buSzPts val="1100"/>
              </a:pPr>
              <a:r>
                <a:rPr lang="el-GR" sz="2000" dirty="0">
                  <a:solidFill>
                    <a:schemeClr val="tx1">
                      <a:lumMod val="50000"/>
                    </a:schemeClr>
                  </a:solidFill>
                  <a:latin typeface="Calibri" pitchFamily="34" charset="0"/>
                  <a:ea typeface="Karla"/>
                  <a:cs typeface="Calibri" pitchFamily="34" charset="0"/>
                  <a:sym typeface="Karla"/>
                </a:rPr>
                <a:t>Το ιόν του καλίου  Κ περνά μέσω της μεμβράνης. Το ιόν του βρωμίου </a:t>
              </a:r>
              <a:r>
                <a:rPr lang="el-GR" sz="2000" dirty="0" err="1" smtClean="0">
                  <a:solidFill>
                    <a:schemeClr val="tx1">
                      <a:lumMod val="50000"/>
                    </a:schemeClr>
                  </a:solidFill>
                  <a:latin typeface="Calibri" pitchFamily="34" charset="0"/>
                  <a:ea typeface="Karla"/>
                  <a:cs typeface="Calibri" pitchFamily="34" charset="0"/>
                  <a:sym typeface="Karla"/>
                </a:rPr>
                <a:t>Br</a:t>
              </a:r>
              <a:r>
                <a:rPr lang="el-GR" sz="2000" dirty="0" smtClean="0">
                  <a:solidFill>
                    <a:schemeClr val="tx1">
                      <a:lumMod val="50000"/>
                    </a:schemeClr>
                  </a:solidFill>
                  <a:latin typeface="Calibri" pitchFamily="34" charset="0"/>
                  <a:ea typeface="Karla"/>
                  <a:cs typeface="Calibri" pitchFamily="34" charset="0"/>
                  <a:sym typeface="Karla"/>
                </a:rPr>
                <a:t>  </a:t>
              </a:r>
              <a:r>
                <a:rPr lang="el-GR" sz="2000" dirty="0">
                  <a:solidFill>
                    <a:schemeClr val="tx1">
                      <a:lumMod val="50000"/>
                    </a:schemeClr>
                  </a:solidFill>
                  <a:latin typeface="Calibri" pitchFamily="34" charset="0"/>
                  <a:ea typeface="Karla"/>
                  <a:cs typeface="Calibri" pitchFamily="34" charset="0"/>
                  <a:sym typeface="Karla"/>
                </a:rPr>
                <a:t>όχι.</a:t>
              </a:r>
            </a:p>
            <a:p>
              <a:pPr lvl="0">
                <a:spcBef>
                  <a:spcPts val="600"/>
                </a:spcBef>
                <a:buClr>
                  <a:schemeClr val="dk1"/>
                </a:buClr>
                <a:buSzPts val="1100"/>
              </a:pPr>
              <a:r>
                <a:rPr lang="el-GR" sz="2000" dirty="0">
                  <a:solidFill>
                    <a:schemeClr val="tx1">
                      <a:lumMod val="50000"/>
                    </a:schemeClr>
                  </a:solidFill>
                  <a:latin typeface="Calibri" pitchFamily="34" charset="0"/>
                  <a:ea typeface="Karla"/>
                  <a:cs typeface="Calibri" pitchFamily="34" charset="0"/>
                  <a:sym typeface="Karla"/>
                </a:rPr>
                <a:t>Αν αραιώσω το εξωτερικό ( 0,1Μ) αυξάνεται  η </a:t>
              </a:r>
              <a:r>
                <a:rPr lang="el-GR" sz="2000" dirty="0" smtClean="0">
                  <a:solidFill>
                    <a:schemeClr val="tx1">
                      <a:lumMod val="50000"/>
                    </a:schemeClr>
                  </a:solidFill>
                  <a:latin typeface="Calibri" pitchFamily="34" charset="0"/>
                  <a:ea typeface="Karla"/>
                  <a:cs typeface="Calibri" pitchFamily="34" charset="0"/>
                  <a:sym typeface="Karla"/>
                </a:rPr>
                <a:t>τάση. </a:t>
              </a:r>
              <a:r>
                <a:rPr lang="el-GR" sz="2000" dirty="0">
                  <a:solidFill>
                    <a:schemeClr val="tx1">
                      <a:lumMod val="50000"/>
                    </a:schemeClr>
                  </a:solidFill>
                  <a:latin typeface="Calibri" pitchFamily="34" charset="0"/>
                  <a:ea typeface="Karla"/>
                  <a:cs typeface="Calibri" pitchFamily="34" charset="0"/>
                  <a:sym typeface="Karla"/>
                </a:rPr>
                <a:t>Περνούν περισσότερα </a:t>
              </a:r>
              <a:r>
                <a:rPr lang="el-GR" sz="2000" dirty="0" smtClean="0">
                  <a:solidFill>
                    <a:schemeClr val="tx1">
                      <a:lumMod val="50000"/>
                    </a:schemeClr>
                  </a:solidFill>
                  <a:latin typeface="Calibri" pitchFamily="34" charset="0"/>
                  <a:ea typeface="Karla"/>
                  <a:cs typeface="Calibri" pitchFamily="34" charset="0"/>
                  <a:sym typeface="Karla"/>
                </a:rPr>
                <a:t>Κ.</a:t>
              </a:r>
              <a:endParaRPr lang="el-GR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6995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C39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611560" y="195486"/>
            <a:ext cx="6395296" cy="4320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l-GR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Τρόπος </a:t>
            </a:r>
            <a:r>
              <a:rPr lang="el-GR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λειτουργίας.</a:t>
            </a:r>
            <a:endParaRPr sz="2400" b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611560" y="627534"/>
            <a:ext cx="6480720" cy="439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el-GR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Δημιουργούμε διάλυμα </a:t>
            </a:r>
            <a:r>
              <a:rPr lang="el-GR" sz="2000" dirty="0" err="1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βρωμιούχο</a:t>
            </a:r>
            <a:r>
              <a:rPr lang="el-GR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 καλίου συγκέντρωσης 0,1Μ και 0,01 Μ.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el-GR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Τα δύο διαλύματα βρίσκονται μέσα και </a:t>
            </a:r>
            <a:r>
              <a:rPr lang="el-GR" sz="2000" dirty="0" err="1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εξω</a:t>
            </a:r>
            <a:r>
              <a:rPr lang="el-GR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 από το κύτταρο με μια μεμβράνη κυτταρική (</a:t>
            </a:r>
            <a:r>
              <a:rPr lang="el-GR" sz="2000" dirty="0" err="1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σελοφαν</a:t>
            </a:r>
            <a:r>
              <a:rPr lang="el-GR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) που τα διαχωρίζει και να παίζει το ρόλο της κυτταρικής μεμβράνης.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el-GR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Γίνεται διάχυση των διαλυμάτων και μετακίνηση των ιόντων από μέσα ή από έξω από το κύτταρο. 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el-GR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Karla"/>
                <a:cs typeface="Calibri" pitchFamily="34" charset="0"/>
                <a:sym typeface="Karla"/>
              </a:rPr>
              <a:t>Το συγκλονιστικό είναι ότι δημιουργήσαμε μια τάση 70mV μεταξύ των δύο διαλυμάτων.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el-GR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Το κύτταρο στέλνει σήμα στον εγκέφαλο και ο εγκέφαλος  το επιστρέφει στους τελεστές.</a:t>
            </a:r>
            <a:endParaRPr lang="el-GR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Karla"/>
              <a:cs typeface="Calibri" pitchFamily="34" charset="0"/>
              <a:sym typeface="Karla"/>
            </a:endParaRPr>
          </a:p>
        </p:txBody>
      </p:sp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6763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C39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611560" y="555526"/>
            <a:ext cx="6395296" cy="4320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l-GR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Κάποιες εικόνες από το εργαστήριό μας </a:t>
            </a:r>
            <a:r>
              <a:rPr lang="el-GR" b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Παρασκευή των </a:t>
            </a:r>
            <a:r>
              <a:rPr lang="el-GR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διαλυμάτων.</a:t>
            </a:r>
            <a:endParaRPr sz="2400" b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03598"/>
            <a:ext cx="2657845" cy="378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16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03598"/>
            <a:ext cx="2810307" cy="378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244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C39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611560" y="555526"/>
            <a:ext cx="6395296" cy="4320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l-GR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Αυτό αντιπροσωπεύει το </a:t>
            </a:r>
            <a:r>
              <a:rPr lang="el-GR" b="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εξωκυτταρικό</a:t>
            </a:r>
            <a:r>
              <a:rPr lang="el-GR" b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μέσο της μεμβράνης.</a:t>
            </a:r>
            <a:endParaRPr sz="2400" b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7" name="Picture 1" descr="Χωρίς τίτλο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07930"/>
            <a:ext cx="3141445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663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C39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-20538"/>
            <a:ext cx="3794046" cy="51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545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C39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4" name="Picture 1" descr="Χωρίς τίτλο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6"/>
          <a:stretch/>
        </p:blipFill>
        <p:spPr bwMode="auto">
          <a:xfrm>
            <a:off x="0" y="-20538"/>
            <a:ext cx="7014803" cy="51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90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C39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6912000" cy="51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372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C39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/>
        </p:nvSpPr>
        <p:spPr>
          <a:xfrm>
            <a:off x="611560" y="663538"/>
            <a:ext cx="6480720" cy="381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el-GR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Ο νευρώνας είναι η βασική μονάδα λειτουργίας του νευρικού συστήματος και παίζει καθοριστικό ρόλο στη μετάδοση των νευρικών σημάτων.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el-GR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Η κατανόηση της λειτουργίας του νευρώνα είναι βασική για την αντιμετώπιση και τη θεραπεία νευρολογικών διαταραχών.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el-GR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Η μελέτη του νευρώνα μας παρέχει πολύτιμη κατανόηση για τη λειτουργία του ανθρώπινου εγκεφάλου και τον τρόπο που λειτουργεί για να διατηρήσει την υγεία και τη λειτουργικότητά του.</a:t>
            </a:r>
          </a:p>
        </p:txBody>
      </p:sp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0513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107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ldNum" idx="4294967295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5" name="Google Shape;242;p25"/>
          <p:cNvSpPr txBox="1">
            <a:spLocks/>
          </p:cNvSpPr>
          <p:nvPr/>
        </p:nvSpPr>
        <p:spPr>
          <a:xfrm>
            <a:off x="5220072" y="2571750"/>
            <a:ext cx="3817996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/>
            <a:r>
              <a:rPr lang="el-GR" sz="2600" i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Σας Ευχαριστούμε!</a:t>
            </a:r>
            <a:endParaRPr lang="el-GR" sz="2600" i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7 - Ορθογώνιο"/>
          <p:cNvSpPr>
            <a:spLocks noChangeArrowheads="1"/>
          </p:cNvSpPr>
          <p:nvPr/>
        </p:nvSpPr>
        <p:spPr bwMode="auto">
          <a:xfrm>
            <a:off x="5061401" y="339502"/>
            <a:ext cx="3341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l-GR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Προτάθηκε </a:t>
            </a:r>
            <a:r>
              <a:rPr lang="el-GR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στο </a:t>
            </a:r>
            <a:r>
              <a:rPr lang="en-US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bravo-schools</a:t>
            </a:r>
            <a:endParaRPr lang="el-GR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5 - Ορθογώνιο"/>
          <p:cNvSpPr/>
          <p:nvPr/>
        </p:nvSpPr>
        <p:spPr>
          <a:xfrm>
            <a:off x="4283968" y="968821"/>
            <a:ext cx="4896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  <a:defRPr/>
            </a:pPr>
            <a:r>
              <a:rPr lang="el-GR" sz="2000" b="1" cap="all" dirty="0" err="1" smtClean="0">
                <a:latin typeface="Calibri" pitchFamily="34" charset="0"/>
                <a:cs typeface="Calibri" pitchFamily="34" charset="0"/>
              </a:rPr>
              <a:t>ΠανελληνιοΣ</a:t>
            </a:r>
            <a:r>
              <a:rPr lang="el-GR" sz="2000" b="1" cap="all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l-GR" sz="2000" b="1" cap="all" dirty="0" err="1" smtClean="0">
                <a:latin typeface="Calibri" pitchFamily="34" charset="0"/>
                <a:cs typeface="Calibri" pitchFamily="34" charset="0"/>
              </a:rPr>
              <a:t>ΣχολικοΣ</a:t>
            </a:r>
            <a:r>
              <a:rPr lang="el-GR" sz="2000" b="1" cap="all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l-GR" sz="2000" b="1" cap="all" dirty="0" err="1" smtClean="0">
                <a:latin typeface="Calibri" pitchFamily="34" charset="0"/>
                <a:cs typeface="Calibri" pitchFamily="34" charset="0"/>
              </a:rPr>
              <a:t>ΔιαγωνιΣμοΣ</a:t>
            </a:r>
            <a:r>
              <a:rPr lang="el-GR" sz="2000" b="1" cap="all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b="1" cap="all" dirty="0">
                <a:latin typeface="Calibri" pitchFamily="34" charset="0"/>
                <a:cs typeface="Calibri" pitchFamily="34" charset="0"/>
              </a:rPr>
              <a:t>για την </a:t>
            </a:r>
            <a:r>
              <a:rPr lang="el-GR" sz="2000" b="1" cap="all" dirty="0" err="1">
                <a:latin typeface="Calibri" pitchFamily="34" charset="0"/>
                <a:cs typeface="Calibri" pitchFamily="34" charset="0"/>
              </a:rPr>
              <a:t>Πρωτοβαθμια</a:t>
            </a:r>
            <a:r>
              <a:rPr lang="el-GR" sz="2000" b="1" cap="all" dirty="0">
                <a:latin typeface="Calibri" pitchFamily="34" charset="0"/>
                <a:cs typeface="Calibri" pitchFamily="34" charset="0"/>
              </a:rPr>
              <a:t> &amp; </a:t>
            </a:r>
            <a:r>
              <a:rPr lang="el-GR" sz="2000" b="1" cap="all" dirty="0" err="1">
                <a:latin typeface="Calibri" pitchFamily="34" charset="0"/>
                <a:cs typeface="Calibri" pitchFamily="34" charset="0"/>
              </a:rPr>
              <a:t>Δευτεροβαθμια</a:t>
            </a:r>
            <a:r>
              <a:rPr lang="el-GR" sz="2000" b="1" cap="all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b="1" cap="all" dirty="0" err="1" smtClean="0">
                <a:latin typeface="Calibri" pitchFamily="34" charset="0"/>
                <a:cs typeface="Calibri" pitchFamily="34" charset="0"/>
              </a:rPr>
              <a:t>ΕκπαιδευΣη</a:t>
            </a:r>
            <a:endParaRPr lang="el-GR" sz="2000" b="1" cap="all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" descr="scientific journal artic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02915"/>
            <a:ext cx="3626021" cy="68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scientific journals on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28229"/>
            <a:ext cx="3652440" cy="68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7 - Ορθογώνιο"/>
          <p:cNvSpPr>
            <a:spLocks noChangeArrowheads="1"/>
          </p:cNvSpPr>
          <p:nvPr/>
        </p:nvSpPr>
        <p:spPr bwMode="auto">
          <a:xfrm>
            <a:off x="395536" y="1341638"/>
            <a:ext cx="33416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l-GR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εργασία δημοσιεύτηκε σε διεθνή περιοδικό</a:t>
            </a:r>
            <a:endParaRPr lang="el-GR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69058"/>
            <a:ext cx="3779912" cy="139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C39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611560" y="195486"/>
            <a:ext cx="6395296" cy="8415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l-GR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Διερεύνηση του τρόπου μετάδοσης της πληροφορίας στα </a:t>
            </a:r>
            <a:r>
              <a:rPr lang="el-GR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κύτταρα μέσω  </a:t>
            </a:r>
            <a:r>
              <a:rPr lang="el-GR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του </a:t>
            </a:r>
            <a:r>
              <a:rPr lang="el-GR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νευρώνα</a:t>
            </a:r>
            <a:r>
              <a:rPr lang="el-GR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  <a:endParaRPr sz="2400" b="0" dirty="0">
              <a:solidFill>
                <a:srgbClr val="CDDC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841000" y="1302250"/>
            <a:ext cx="5891240" cy="27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l-GR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Ο </a:t>
            </a:r>
            <a:r>
              <a:rPr lang="el-GR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νευρώνας είναι η βασική μονάδα λειτουργίας του νευρικού συστήματος μας.</a:t>
            </a:r>
          </a:p>
          <a:p>
            <a:pPr lvl="0"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l-GR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Είναι υπεύθυνος για τη μετάδοση των νευρικών σημάτων και την εκτέλεση λειτουργιών όπως η σκέψη, η κίνηση και η </a:t>
            </a:r>
            <a:r>
              <a:rPr lang="el-GR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αίσθηση</a:t>
            </a:r>
            <a:r>
              <a:rPr lang="el-GR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.</a:t>
            </a:r>
            <a:endParaRPr sz="2000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Karla"/>
              <a:cs typeface="Calibri" pitchFamily="34" charset="0"/>
              <a:sym typeface="Karla"/>
            </a:endParaRPr>
          </a:p>
        </p:txBody>
      </p:sp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C39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611560" y="195486"/>
            <a:ext cx="6395296" cy="8415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l-GR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Διερεύνηση του τρόπου μετάδοσης της πληροφορίας στα </a:t>
            </a:r>
            <a:r>
              <a:rPr lang="el-GR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κύτταρα μέσω  </a:t>
            </a:r>
            <a:r>
              <a:rPr lang="el-GR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του </a:t>
            </a:r>
            <a:r>
              <a:rPr lang="el-GR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νευρώνα</a:t>
            </a:r>
            <a:r>
              <a:rPr lang="el-GR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  <a:endParaRPr sz="2400" b="0" dirty="0">
              <a:solidFill>
                <a:srgbClr val="CDDC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611560" y="1059582"/>
            <a:ext cx="6035256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l-GR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Το νευρικό σύστημα δεν είναι μόνο συναρπαστικό, αλλά και ένα από τα πιο σύνθετα θέματα στο μάθημα της σχολικής βιολογίας.</a:t>
            </a:r>
          </a:p>
          <a:p>
            <a:pPr lvl="0"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l-GR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Ιδιαίτερα επειδή η εργασία με πραγματικούς νευρώνες δεν είναι εφικτή στο σχολείο. </a:t>
            </a:r>
          </a:p>
        </p:txBody>
      </p:sp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5" name="Google Shape;90;p15"/>
          <p:cNvSpPr txBox="1"/>
          <p:nvPr/>
        </p:nvSpPr>
        <p:spPr>
          <a:xfrm>
            <a:off x="601045" y="3003798"/>
            <a:ext cx="4979067" cy="187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l-GR" sz="2000" u="sng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Σε </a:t>
            </a:r>
            <a:r>
              <a:rPr lang="el-GR" sz="2000" u="sng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αυτήν την εργασία </a:t>
            </a:r>
            <a:r>
              <a:rPr lang="el-GR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περιγράφεται μια δραστηριότητα στην οποία χρησιμοποιείται μια μεμβράνη από σελοφάν για να ερευνηθεί πώς δημιουργείται σε έναν νευρώνα το δυναμικό </a:t>
            </a:r>
            <a:r>
              <a:rPr lang="el-GR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ηρεμίας.</a:t>
            </a:r>
            <a:endParaRPr sz="2000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Karla"/>
              <a:cs typeface="Calibri" pitchFamily="34" charset="0"/>
              <a:sym typeface="Karla"/>
            </a:endParaRPr>
          </a:p>
        </p:txBody>
      </p:sp>
      <p:pic>
        <p:nvPicPr>
          <p:cNvPr id="6" name="2 - Εικόνα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59782"/>
            <a:ext cx="3636962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210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C39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611560" y="195486"/>
            <a:ext cx="6395296" cy="8415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l-GR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Διερεύνηση του τρόπου μετάδοσης της πληροφορίας στα </a:t>
            </a:r>
            <a:r>
              <a:rPr lang="el-GR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κύτταρα μέσω  </a:t>
            </a:r>
            <a:r>
              <a:rPr lang="el-GR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του </a:t>
            </a:r>
            <a:r>
              <a:rPr lang="el-GR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νευρώνα</a:t>
            </a:r>
            <a:r>
              <a:rPr lang="el-GR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  <a:endParaRPr sz="2400" b="0" dirty="0">
              <a:solidFill>
                <a:srgbClr val="CDDC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611560" y="1059582"/>
            <a:ext cx="6035256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l-GR" sz="20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Karla"/>
                <a:cs typeface="Calibri" pitchFamily="34" charset="0"/>
                <a:sym typeface="Karla"/>
              </a:rPr>
              <a:t>Βασικός στόχος με την υλοποίηση της συγκεκριμένης έρευνας </a:t>
            </a:r>
            <a:r>
              <a:rPr lang="el-GR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είναι να επιτευχθεί διάχυση της επιστημονικής γνώσης και της σύγχρονης τεχνολογίας στη σχολική κοινότητα. </a:t>
            </a:r>
          </a:p>
        </p:txBody>
      </p:sp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5" name="Google Shape;90;p15"/>
          <p:cNvSpPr txBox="1"/>
          <p:nvPr/>
        </p:nvSpPr>
        <p:spPr>
          <a:xfrm>
            <a:off x="601045" y="2427734"/>
            <a:ext cx="4979067" cy="2304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l-GR" sz="2000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Νευρώνας ή νευρικό κύτταρο </a:t>
            </a:r>
            <a:r>
              <a:rPr lang="el-GR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είναι το </a:t>
            </a:r>
            <a:r>
              <a:rPr lang="el-GR" sz="2000" u="sng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κύτταρο</a:t>
            </a:r>
            <a:r>
              <a:rPr lang="el-GR" sz="20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 </a:t>
            </a:r>
            <a:r>
              <a:rPr lang="el-GR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που αποτελεί δομικό μέρος και λειτουργική μονάδα του </a:t>
            </a:r>
            <a:r>
              <a:rPr lang="el-GR" sz="2000" u="sng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νευρικού συστήματος</a:t>
            </a:r>
            <a:r>
              <a:rPr lang="el-GR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. Κάθε νευρώνας αποτελείται από ένα κυτταρικό σώμα που περιλαμβάνει τον </a:t>
            </a:r>
            <a:r>
              <a:rPr lang="el-GR" sz="2000" u="sng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πυρήνα</a:t>
            </a:r>
            <a:r>
              <a:rPr lang="el-GR" sz="20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 </a:t>
            </a:r>
            <a:r>
              <a:rPr lang="el-GR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και μεγάλο αριθμό οργανιδίων, και από μία ή περισσότερες αποφυάδες. </a:t>
            </a:r>
            <a:endParaRPr sz="2000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Karla"/>
              <a:cs typeface="Calibri" pitchFamily="34" charset="0"/>
              <a:sym typeface="Karla"/>
            </a:endParaRPr>
          </a:p>
        </p:txBody>
      </p:sp>
      <p:pic>
        <p:nvPicPr>
          <p:cNvPr id="6" name="2 - Εικόνα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59782"/>
            <a:ext cx="3636962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930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C39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611560" y="195486"/>
            <a:ext cx="6395296" cy="8415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l-GR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Διερεύνηση του τρόπου μετάδοσης της πληροφορίας στα </a:t>
            </a:r>
            <a:r>
              <a:rPr lang="el-GR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κύτταρα μέσω  </a:t>
            </a:r>
            <a:r>
              <a:rPr lang="el-GR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του </a:t>
            </a:r>
            <a:r>
              <a:rPr lang="el-GR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νευρώνα</a:t>
            </a:r>
            <a:r>
              <a:rPr lang="el-GR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  <a:endParaRPr sz="2400" b="0" dirty="0">
              <a:solidFill>
                <a:srgbClr val="CDDC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601254" y="1779662"/>
            <a:ext cx="6035256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l-GR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Οι νευρώνες επικοινωνούν μεταξύ τους μέσω των </a:t>
            </a:r>
            <a:r>
              <a:rPr lang="el-GR" sz="2000" dirty="0" err="1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συναπτικών</a:t>
            </a:r>
            <a:r>
              <a:rPr lang="el-GR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 συνδέσεων. </a:t>
            </a:r>
          </a:p>
        </p:txBody>
      </p:sp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5" name="Google Shape;90;p15"/>
          <p:cNvSpPr txBox="1"/>
          <p:nvPr/>
        </p:nvSpPr>
        <p:spPr>
          <a:xfrm>
            <a:off x="601045" y="2643758"/>
            <a:ext cx="4979067" cy="187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l-GR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Η επικοινωνία τους επιτυγχάνεται με </a:t>
            </a:r>
            <a:r>
              <a:rPr lang="el-GR" sz="2000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Karla"/>
                <a:cs typeface="Calibri" pitchFamily="34" charset="0"/>
                <a:sym typeface="Karla"/>
              </a:rPr>
              <a:t>χημικό τρόπο</a:t>
            </a:r>
            <a:r>
              <a:rPr lang="el-GR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 με την ταχύτατη έκκριση μορίων </a:t>
            </a:r>
            <a:r>
              <a:rPr lang="el-GR" sz="2000" u="sng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νευροδιαβιβαστών</a:t>
            </a:r>
            <a:r>
              <a:rPr lang="el-GR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.</a:t>
            </a:r>
            <a:endParaRPr sz="2000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Karla"/>
              <a:cs typeface="Calibri" pitchFamily="34" charset="0"/>
              <a:sym typeface="Karla"/>
            </a:endParaRPr>
          </a:p>
        </p:txBody>
      </p:sp>
      <p:pic>
        <p:nvPicPr>
          <p:cNvPr id="6" name="2 - Εικόνα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59782"/>
            <a:ext cx="3636962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545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C39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611560" y="195486"/>
            <a:ext cx="6395296" cy="4320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l-GR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Βασικά σημεία της </a:t>
            </a:r>
            <a:r>
              <a:rPr lang="el-GR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έρευνας</a:t>
            </a:r>
            <a:r>
              <a:rPr lang="el-GR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  <a:endParaRPr sz="2400" b="0" dirty="0">
              <a:solidFill>
                <a:srgbClr val="CDDC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841000" y="771550"/>
            <a:ext cx="5891240" cy="381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l-GR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Σε κατάσταση ηρεμίας υπάρχει </a:t>
            </a:r>
            <a:r>
              <a:rPr lang="el-GR" sz="20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Karla"/>
                <a:cs typeface="Calibri" pitchFamily="34" charset="0"/>
                <a:sym typeface="Karla"/>
              </a:rPr>
              <a:t>διαφορά δυναμικού </a:t>
            </a:r>
            <a:r>
              <a:rPr lang="el-GR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μέσα και έξω από το κύτταρο. </a:t>
            </a:r>
          </a:p>
          <a:p>
            <a:pPr marL="342900" lvl="0" indent="-342900"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Wingdings" pitchFamily="2" charset="2"/>
              <a:buChar char="ü"/>
            </a:pPr>
            <a:r>
              <a:rPr lang="el-GR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Το εσωτερικό του κυττάρου είναι αρνητικά φορτισμένο ενώ το εξωτερικό του κυττάρου είναι θετικά φορτισμένο. </a:t>
            </a:r>
          </a:p>
          <a:p>
            <a:pPr marL="342900" lvl="0" indent="-342900"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Wingdings" pitchFamily="2" charset="2"/>
              <a:buChar char="ü"/>
            </a:pPr>
            <a:r>
              <a:rPr lang="el-GR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Ανάλογα με τον τύπο του κυττάρου το </a:t>
            </a:r>
            <a:r>
              <a:rPr lang="el-GR" sz="20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Karla"/>
                <a:cs typeface="Calibri" pitchFamily="34" charset="0"/>
                <a:sym typeface="Karla"/>
              </a:rPr>
              <a:t>δυναμικό ηρεμίας</a:t>
            </a:r>
            <a:r>
              <a:rPr lang="el-GR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 κυμαίνεται από </a:t>
            </a:r>
            <a:r>
              <a:rPr lang="el-GR" sz="20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Karla"/>
                <a:cs typeface="Calibri" pitchFamily="34" charset="0"/>
                <a:sym typeface="Karla"/>
              </a:rPr>
              <a:t>50 - 100 </a:t>
            </a:r>
            <a:r>
              <a:rPr lang="el-GR" sz="2000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Karla"/>
                <a:cs typeface="Calibri" pitchFamily="34" charset="0"/>
                <a:sym typeface="Karla"/>
              </a:rPr>
              <a:t>mV</a:t>
            </a:r>
            <a:r>
              <a:rPr lang="el-GR" sz="20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Karla"/>
                <a:cs typeface="Calibri" pitchFamily="34" charset="0"/>
                <a:sym typeface="Karla"/>
              </a:rPr>
              <a:t> </a:t>
            </a:r>
            <a:r>
              <a:rPr lang="el-GR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σε μυϊκά και νευρικά κύτταρα. </a:t>
            </a:r>
          </a:p>
          <a:p>
            <a:pPr marL="342900" lvl="0" indent="-342900"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Karla"/>
                <a:cs typeface="Calibri" pitchFamily="34" charset="0"/>
                <a:sym typeface="Karla"/>
              </a:rPr>
              <a:t>Vm = </a:t>
            </a:r>
            <a:r>
              <a:rPr lang="el-GR" sz="2000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Karla"/>
                <a:cs typeface="Calibri" pitchFamily="34" charset="0"/>
                <a:sym typeface="Karla"/>
              </a:rPr>
              <a:t>Vin</a:t>
            </a:r>
            <a:r>
              <a:rPr lang="el-GR" sz="20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Karla"/>
                <a:cs typeface="Calibri" pitchFamily="34" charset="0"/>
                <a:sym typeface="Karla"/>
              </a:rPr>
              <a:t> – </a:t>
            </a:r>
            <a:r>
              <a:rPr lang="el-GR" sz="2000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Karla"/>
                <a:cs typeface="Calibri" pitchFamily="34" charset="0"/>
                <a:sym typeface="Karla"/>
              </a:rPr>
              <a:t>Vout</a:t>
            </a:r>
            <a:r>
              <a:rPr lang="el-GR" sz="20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Karla"/>
                <a:cs typeface="Calibri" pitchFamily="34" charset="0"/>
                <a:sym typeface="Karla"/>
              </a:rPr>
              <a:t> ≈ </a:t>
            </a:r>
            <a:r>
              <a:rPr lang="el-GR" sz="20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Karla"/>
                <a:cs typeface="Calibri" pitchFamily="34" charset="0"/>
                <a:sym typeface="Karla"/>
              </a:rPr>
              <a:t>-</a:t>
            </a:r>
            <a:r>
              <a:rPr lang="el-GR" sz="20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Karla"/>
                <a:cs typeface="Calibri" pitchFamily="34" charset="0"/>
                <a:sym typeface="Karla"/>
              </a:rPr>
              <a:t>70 </a:t>
            </a:r>
            <a:r>
              <a:rPr lang="el-GR" sz="2000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Karla"/>
                <a:cs typeface="Calibri" pitchFamily="34" charset="0"/>
                <a:sym typeface="Karla"/>
              </a:rPr>
              <a:t>mV</a:t>
            </a:r>
            <a:r>
              <a:rPr lang="el-GR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. </a:t>
            </a:r>
          </a:p>
        </p:txBody>
      </p:sp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742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C39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611560" y="195486"/>
            <a:ext cx="6395296" cy="4320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l-GR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Το σήμα </a:t>
            </a:r>
            <a:r>
              <a:rPr lang="el-GR" b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μεταφέρεται.</a:t>
            </a:r>
            <a:endParaRPr sz="2400" b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841000" y="627534"/>
            <a:ext cx="5891240" cy="223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el-GR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1</a:t>
            </a:r>
            <a:r>
              <a:rPr lang="el-GR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. Από </a:t>
            </a:r>
            <a:r>
              <a:rPr lang="el-GR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ένα νευρικό κύτταρο σε ένα δεύτερο νευρικό κύτταρο.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el-GR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2</a:t>
            </a:r>
            <a:r>
              <a:rPr lang="el-GR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. Από </a:t>
            </a:r>
            <a:r>
              <a:rPr lang="el-GR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τη μία άκρη του νευρικού κυττάρου στην άλλη άκρη του νευρικού κυττάρου.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el-GR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3</a:t>
            </a:r>
            <a:r>
              <a:rPr lang="el-GR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. Από </a:t>
            </a:r>
            <a:r>
              <a:rPr lang="el-GR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ένα νευρικό κύτταρο σε ένα μυϊκό κύτταρο. </a:t>
            </a:r>
          </a:p>
        </p:txBody>
      </p:sp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2335742" y="2685653"/>
            <a:ext cx="29017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Vm = </a:t>
            </a:r>
            <a:r>
              <a:rPr lang="el-GR" sz="2000" b="1" dirty="0" err="1" smtClean="0">
                <a:latin typeface="Calibri" pitchFamily="34" charset="0"/>
                <a:cs typeface="Calibri" pitchFamily="34" charset="0"/>
              </a:rPr>
              <a:t>Vin</a:t>
            </a: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 – </a:t>
            </a:r>
            <a:r>
              <a:rPr lang="el-GR" sz="2000" b="1" dirty="0" err="1" smtClean="0">
                <a:latin typeface="Calibri" pitchFamily="34" charset="0"/>
                <a:cs typeface="Calibri" pitchFamily="34" charset="0"/>
              </a:rPr>
              <a:t>Vout</a:t>
            </a: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 ≈ </a:t>
            </a:r>
            <a:r>
              <a:rPr lang="el-GR" sz="2000" b="1" dirty="0">
                <a:latin typeface="Calibri" pitchFamily="34" charset="0"/>
                <a:cs typeface="Calibri" pitchFamily="34" charset="0"/>
              </a:rPr>
              <a:t>-</a:t>
            </a: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70 </a:t>
            </a:r>
            <a:r>
              <a:rPr lang="el-GR" sz="2000" b="1" dirty="0" err="1" smtClean="0">
                <a:latin typeface="Calibri" pitchFamily="34" charset="0"/>
                <a:cs typeface="Calibri" pitchFamily="34" charset="0"/>
              </a:rPr>
              <a:t>mV</a:t>
            </a:r>
            <a:endParaRPr lang="el-GR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48" y="3003797"/>
            <a:ext cx="5579144" cy="199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723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C39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/>
        </p:nvSpPr>
        <p:spPr>
          <a:xfrm>
            <a:off x="841000" y="591530"/>
            <a:ext cx="6035256" cy="396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l-GR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Η λειτουργία του νευρώνα βασίζεται σε μια ηλεκτρική και χημική διαδικασία που ονομάζεται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Karla"/>
                <a:cs typeface="Calibri" pitchFamily="34" charset="0"/>
                <a:sym typeface="Karla"/>
              </a:rPr>
              <a:t>νευρικός παλμός </a:t>
            </a:r>
            <a:r>
              <a:rPr lang="el-GR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μέσω του οποίου ο νευρώνας διαβιβάζει πληροφορίες.</a:t>
            </a:r>
          </a:p>
          <a:p>
            <a:pPr lvl="0" algn="ctr"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l-GR" sz="20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Karla"/>
                <a:cs typeface="Calibri" pitchFamily="34" charset="0"/>
                <a:sym typeface="Karla"/>
              </a:rPr>
              <a:t>Vm = </a:t>
            </a:r>
            <a:r>
              <a:rPr lang="el-GR" sz="2000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Karla"/>
                <a:cs typeface="Calibri" pitchFamily="34" charset="0"/>
                <a:sym typeface="Karla"/>
              </a:rPr>
              <a:t>Vin</a:t>
            </a:r>
            <a:r>
              <a:rPr lang="el-GR" sz="20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Karla"/>
                <a:cs typeface="Calibri" pitchFamily="34" charset="0"/>
                <a:sym typeface="Karla"/>
              </a:rPr>
              <a:t> – </a:t>
            </a:r>
            <a:r>
              <a:rPr lang="el-GR" sz="2000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Karla"/>
                <a:cs typeface="Calibri" pitchFamily="34" charset="0"/>
                <a:sym typeface="Karla"/>
              </a:rPr>
              <a:t>Vout</a:t>
            </a:r>
            <a:r>
              <a:rPr lang="el-GR" sz="20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Karla"/>
                <a:cs typeface="Calibri" pitchFamily="34" charset="0"/>
                <a:sym typeface="Karla"/>
              </a:rPr>
              <a:t> ≈ </a:t>
            </a:r>
            <a:r>
              <a:rPr lang="el-GR" sz="20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Karla"/>
                <a:cs typeface="Calibri" pitchFamily="34" charset="0"/>
                <a:sym typeface="Karla"/>
              </a:rPr>
              <a:t>-</a:t>
            </a:r>
            <a:r>
              <a:rPr lang="el-GR" sz="20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Karla"/>
                <a:cs typeface="Calibri" pitchFamily="34" charset="0"/>
                <a:sym typeface="Karla"/>
              </a:rPr>
              <a:t>70 </a:t>
            </a:r>
            <a:r>
              <a:rPr lang="el-GR" sz="2000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Karla"/>
                <a:cs typeface="Calibri" pitchFamily="34" charset="0"/>
                <a:sym typeface="Karla"/>
              </a:rPr>
              <a:t>mV</a:t>
            </a:r>
            <a:endParaRPr lang="el-GR" sz="20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Karla"/>
              <a:cs typeface="Calibri" pitchFamily="34" charset="0"/>
              <a:sym typeface="Karla"/>
            </a:endParaRPr>
          </a:p>
          <a:p>
            <a:pPr lvl="0"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l-GR" sz="2000" dirty="0">
                <a:solidFill>
                  <a:srgbClr val="C00000"/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Πώς όμως δημιουργείται και διατηρείται  το </a:t>
            </a:r>
            <a:r>
              <a:rPr lang="el-G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Karla"/>
                <a:cs typeface="Calibri" pitchFamily="34" charset="0"/>
                <a:sym typeface="Karla"/>
              </a:rPr>
              <a:t>70 </a:t>
            </a:r>
            <a:r>
              <a:rPr lang="el-GR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Karla"/>
                <a:cs typeface="Calibri" pitchFamily="34" charset="0"/>
                <a:sym typeface="Karla"/>
              </a:rPr>
              <a:t>mV</a:t>
            </a:r>
            <a:endParaRPr lang="el-GR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Karla"/>
              <a:cs typeface="Calibri" pitchFamily="34" charset="0"/>
              <a:sym typeface="Karla"/>
            </a:endParaRPr>
          </a:p>
          <a:p>
            <a:pPr lvl="0"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l-GR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Η απάντηση βρίσκεται εν μέρει στην </a:t>
            </a:r>
            <a:r>
              <a:rPr lang="el-GR" sz="2000" dirty="0" err="1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ημιπερατή</a:t>
            </a:r>
            <a:r>
              <a:rPr lang="el-GR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 φύση της κυτταρικής μεμβράνης. </a:t>
            </a:r>
          </a:p>
          <a:p>
            <a:pPr lvl="0" algn="ctr"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l-GR" sz="2000" dirty="0">
                <a:solidFill>
                  <a:srgbClr val="C00000"/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Αυτό το σημείο αποτελεί αντικείμενο της ερευνάς μας για το  σχολείο του </a:t>
            </a:r>
            <a:r>
              <a:rPr lang="el-G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Karla"/>
                <a:cs typeface="Calibri" pitchFamily="34" charset="0"/>
                <a:sym typeface="Karla"/>
              </a:rPr>
              <a:t>1</a:t>
            </a:r>
            <a:r>
              <a:rPr lang="el-GR" sz="2000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Karla"/>
                <a:cs typeface="Calibri" pitchFamily="34" charset="0"/>
                <a:sym typeface="Karla"/>
              </a:rPr>
              <a:t>ου</a:t>
            </a:r>
            <a:r>
              <a:rPr lang="el-G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Karla"/>
                <a:cs typeface="Calibri" pitchFamily="34" charset="0"/>
                <a:sym typeface="Karla"/>
              </a:rPr>
              <a:t> ΕΠΑ.Λ. Δράμας</a:t>
            </a:r>
          </a:p>
        </p:txBody>
      </p:sp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7706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C39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611560" y="195486"/>
            <a:ext cx="6395296" cy="4320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l-GR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Κύτταρα </a:t>
            </a:r>
            <a:r>
              <a:rPr lang="el-GR" b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υπάρχουν. </a:t>
            </a:r>
            <a:endParaRPr sz="2400" b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841000" y="771550"/>
            <a:ext cx="6035256" cy="381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l-GR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Εμείς </a:t>
            </a:r>
            <a:r>
              <a:rPr lang="el-GR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για να κάνουμε το κύτταρο λειτουργικό  θα πρέπει να το κάνουμε να μιλήσει με το άλλο κύτταρο. </a:t>
            </a:r>
          </a:p>
          <a:p>
            <a:pPr lvl="0"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l-GR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Αυτό γίνεται μέσω της χημείας.</a:t>
            </a:r>
          </a:p>
          <a:p>
            <a:pPr lvl="0">
              <a:spcBef>
                <a:spcPts val="60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l-GR" sz="20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Να δημιουργηθεί μια κίνηση  ιόντων καλίου και βρωμίου. Αυτή η ροή των ιόντων ισοδυναμεί με   το συνδετικό κρίκο που λέγεται νευρώνας και η ροή των ιόντων μέσα ή έξω από το κύτταρο ονομάζεται ηλεκτρική ώση και είναι της τάξης του 70 </a:t>
            </a:r>
            <a:r>
              <a:rPr lang="el-GR" sz="20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mV</a:t>
            </a:r>
            <a:r>
              <a:rPr lang="el-GR" sz="20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Karla"/>
                <a:cs typeface="Calibri" pitchFamily="34" charset="0"/>
                <a:sym typeface="Karla"/>
              </a:rPr>
              <a:t>.</a:t>
            </a:r>
            <a:endParaRPr lang="el-GR" sz="2000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Karla"/>
              <a:cs typeface="Calibri" pitchFamily="34" charset="0"/>
              <a:sym typeface="Karla"/>
            </a:endParaRPr>
          </a:p>
        </p:txBody>
      </p:sp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1555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viragus template">
  <a:themeElements>
    <a:clrScheme name="Custom 347">
      <a:dk1>
        <a:srgbClr val="666666"/>
      </a:dk1>
      <a:lt1>
        <a:srgbClr val="FFFFFF"/>
      </a:lt1>
      <a:dk2>
        <a:srgbClr val="999999"/>
      </a:dk2>
      <a:lt2>
        <a:srgbClr val="DCE2E7"/>
      </a:lt2>
      <a:accent1>
        <a:srgbClr val="8BC34A"/>
      </a:accent1>
      <a:accent2>
        <a:srgbClr val="00BCD4"/>
      </a:accent2>
      <a:accent3>
        <a:srgbClr val="9C27B0"/>
      </a:accent3>
      <a:accent4>
        <a:srgbClr val="E91E63"/>
      </a:accent4>
      <a:accent5>
        <a:srgbClr val="FF9800"/>
      </a:accent5>
      <a:accent6>
        <a:srgbClr val="FFEB3B"/>
      </a:accent6>
      <a:hlink>
        <a:srgbClr val="2196F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819</Words>
  <Application>Microsoft Office PowerPoint</Application>
  <PresentationFormat>Προβολή στην οθόνη (16:9)</PresentationFormat>
  <Paragraphs>80</Paragraphs>
  <Slides>19</Slides>
  <Notes>19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6" baseType="lpstr">
      <vt:lpstr>Arial</vt:lpstr>
      <vt:lpstr>Dosis ExtraLight</vt:lpstr>
      <vt:lpstr>Calibri</vt:lpstr>
      <vt:lpstr>Karla</vt:lpstr>
      <vt:lpstr>Wingdings</vt:lpstr>
      <vt:lpstr>Montserrat</vt:lpstr>
      <vt:lpstr>Arviragus template</vt:lpstr>
      <vt:lpstr>Υποδειγματική  εκπαιδευτική  διδασκαλία  ολοκληρωμένου ΣΤΕΜ   ενός ανθρώπινου Νευρώνα.  Διερεύνηση του τρόπου μετάδοσης της πληροφορίας στα κύτταρα   μέσω  του νευρώνα.</vt:lpstr>
      <vt:lpstr>Διερεύνηση του τρόπου μετάδοσης της πληροφορίας στα κύτταρα μέσω  του νευρώνα.</vt:lpstr>
      <vt:lpstr>Διερεύνηση του τρόπου μετάδοσης της πληροφορίας στα κύτταρα μέσω  του νευρώνα.</vt:lpstr>
      <vt:lpstr>Διερεύνηση του τρόπου μετάδοσης της πληροφορίας στα κύτταρα μέσω  του νευρώνα.</vt:lpstr>
      <vt:lpstr>Διερεύνηση του τρόπου μετάδοσης της πληροφορίας στα κύτταρα μέσω  του νευρώνα.</vt:lpstr>
      <vt:lpstr>Βασικά σημεία της έρευνας.</vt:lpstr>
      <vt:lpstr>Το σήμα μεταφέρεται.</vt:lpstr>
      <vt:lpstr>Παρουσίαση του PowerPoint</vt:lpstr>
      <vt:lpstr>Κύτταρα υπάρχουν. </vt:lpstr>
      <vt:lpstr>Παρουσίαση του PowerPoint</vt:lpstr>
      <vt:lpstr>Παρουσίαση του PowerPoint</vt:lpstr>
      <vt:lpstr>Τρόπος λειτουργίας.</vt:lpstr>
      <vt:lpstr>Κάποιες εικόνες από το εργαστήριό μας Παρασκευή των διαλυμάτων.</vt:lpstr>
      <vt:lpstr>Αυτό αντιπροσωπεύει το εξωκυτταρικό μέσο της μεμβράνης.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Υποδειγματική  εκπαιδευτική  διδασκαλία  ολοκληρωμένου ΣΤΕΜ   ενός ανθρώπινου Νευρώνα.  Διερεύνηση του τρόπου μετάδοσης της πληροφορίας στα κύτταρα   μέσω  του νευρώνα.</dc:title>
  <dc:creator>user</dc:creator>
  <cp:lastModifiedBy>user</cp:lastModifiedBy>
  <cp:revision>13</cp:revision>
  <dcterms:modified xsi:type="dcterms:W3CDTF">2024-05-11T23:34:45Z</dcterms:modified>
</cp:coreProperties>
</file>