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9" r:id="rId3"/>
    <p:sldId id="261" r:id="rId4"/>
    <p:sldId id="298" r:id="rId5"/>
    <p:sldId id="299" r:id="rId6"/>
    <p:sldId id="260" r:id="rId7"/>
    <p:sldId id="300" r:id="rId8"/>
    <p:sldId id="302" r:id="rId9"/>
    <p:sldId id="303" r:id="rId10"/>
    <p:sldId id="305" r:id="rId11"/>
    <p:sldId id="304" r:id="rId12"/>
    <p:sldId id="306" r:id="rId13"/>
    <p:sldId id="307" r:id="rId14"/>
    <p:sldId id="308" r:id="rId15"/>
    <p:sldId id="309" r:id="rId16"/>
    <p:sldId id="262" r:id="rId17"/>
    <p:sldId id="311" r:id="rId18"/>
    <p:sldId id="258" r:id="rId19"/>
  </p:sldIdLst>
  <p:sldSz cx="9144000" cy="5143500" type="screen16x9"/>
  <p:notesSz cx="6858000" cy="9144000"/>
  <p:embeddedFontLst>
    <p:embeddedFont>
      <p:font typeface="Dosis ExtraLight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entury Schoolbook" pitchFamily="18" charset="0"/>
      <p:regular r:id="rId27"/>
      <p:bold r:id="rId28"/>
      <p:italic r:id="rId29"/>
      <p:boldItalic r:id="rId30"/>
    </p:embeddedFont>
    <p:embeddedFont>
      <p:font typeface="Titillium Web Light" charset="0"/>
      <p:regular r:id="rId31"/>
      <p:bold r:id="rId32"/>
      <p:italic r:id="rId33"/>
      <p:boldItalic r:id="rId34"/>
    </p:embeddedFont>
    <p:embeddedFont>
      <p:font typeface="Dosis" pitchFamily="2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24753E-8A85-4BEE-97E2-441CDA198357}">
  <a:tblStyle styleId="{0F24753E-8A85-4BEE-97E2-441CDA198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787F38-7B79-44E3-ACA7-109338EB0D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960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6" name="Εικόνα 5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1008112" cy="1069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9" name="Εικόνα 5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87" y="195486"/>
            <a:ext cx="1080193" cy="11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0" name="Εικόνα 5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87" y="195486"/>
            <a:ext cx="1080193" cy="11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Εικόνα 27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87" y="195486"/>
            <a:ext cx="1080193" cy="11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7" name="Εικόνα 27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87" y="195486"/>
            <a:ext cx="1080193" cy="11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7" name="Εικόνα 27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87" y="195486"/>
            <a:ext cx="1080193" cy="11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1166036"/>
            <a:ext cx="5396700" cy="2811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4000"/>
              </a:lnSpc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Ανακύκλωση κρασιών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από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μαγαζιά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εστίασης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και διασκεδάσεως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για </a:t>
            </a:r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έναν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καθαρό πλανήτη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3 - Εικόνα"/>
          <p:cNvPicPr/>
          <p:nvPr/>
        </p:nvPicPr>
        <p:blipFill rotWithShape="1">
          <a:blip r:embed="rId3" cstate="print"/>
          <a:srcRect r="21575"/>
          <a:stretch/>
        </p:blipFill>
        <p:spPr>
          <a:xfrm>
            <a:off x="354475" y="1095586"/>
            <a:ext cx="4067523" cy="2952328"/>
          </a:xfrm>
          <a:prstGeom prst="rect">
            <a:avLst/>
          </a:prstGeom>
        </p:spPr>
      </p:pic>
      <p:pic>
        <p:nvPicPr>
          <p:cNvPr id="9" name="4 - Εικόνα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869" y="627534"/>
            <a:ext cx="289446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789552"/>
            <a:ext cx="6696744" cy="3564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Από την συνολική ενέργεια που παράγει ένας κινητήρας εσωτερικής καύσης περίπου το 30% είναι το ωφέλιμο που μετατρέπεται σε ροπή και περνά στους τροχούς. 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Χονδρικά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οι απώλειες επηρεάζουν σημαντικά τον βαθμό απόδοσης  καθώς το 30% αποβάλλεται στο περιβάλλον ως θερμότητα, το 30% στην μορφή των καυσαερίων ενώ το 10% αναλώνεται σε μηχανικές τριβές (αντλίες λαδιού-ψύξης, σύστημα κλιματισμού, επιμέρους συστήματα κ.α.). 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42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1248603"/>
            <a:ext cx="6696744" cy="2646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Πειραματική απόδειξη  της μείωσης των ρύπων  από την καύση της βενζίνης και  βενζίνης-αιθανόλης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Έρευνα</a:t>
            </a: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έρευνα έδειξε ότι ένα όχημα σε κίνηση καταναλώνει 70 gr Βενζίνης και εκπέμπει  </a:t>
            </a:r>
            <a:r>
              <a:rPr lang="el-GR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216 gr CΟ</a:t>
            </a:r>
            <a:r>
              <a:rPr lang="el-GR" sz="2000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28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888563"/>
            <a:ext cx="6696744" cy="3366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Δημιουργούμε ένα μίγμα 85% βενζίνης και 15 % αιθανόλης   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85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%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Χ 70 = 60 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gr  βενζίνη και 10gr αιθανόλη 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Καίγοντας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τις ποσότητες ξεχωριστά, μπορούμε να υπολογίσουμε το CO</a:t>
            </a:r>
            <a:r>
              <a:rPr lang="el-GR" sz="20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που παράγεται  από τις δύο αντιδράσεις καύσης.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60 </a:t>
            </a:r>
            <a:r>
              <a:rPr lang="el-G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  βενζίνη  δίνουν   185 gr CΟ</a:t>
            </a:r>
            <a:r>
              <a:rPr lang="el-GR" sz="2000" baseline="-25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2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1514133"/>
            <a:ext cx="6696744" cy="2115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Πλήρη καύση της αιθανόλης, δημιουργείται χαρακτηριστική γαλάζια φλόγα και ελευθερώνεται ικανό ποσό θερμότητας, ώστε να μπορεί να χρησιμοποιηθεί ως καύσιμο.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Τα 10 g</a:t>
            </a: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</a:t>
            </a:r>
            <a:r>
              <a:rPr lang="el-GR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αιθανόλης   δίνουν  </a:t>
            </a:r>
            <a:r>
              <a:rPr lang="el-GR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Χ = 19 gr </a:t>
            </a:r>
            <a:r>
              <a:rPr lang="el-G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CΟ</a:t>
            </a:r>
            <a:r>
              <a:rPr lang="el-GR" sz="2000" baseline="-25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69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530774"/>
            <a:ext cx="6696744" cy="408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Συνολικά  CΟ</a:t>
            </a:r>
            <a:r>
              <a:rPr lang="el-GR" sz="20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  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δίνουν 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204 gr 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CΟ</a:t>
            </a:r>
            <a:r>
              <a:rPr lang="el-GR" sz="20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Άρα  216 - 204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CΟ</a:t>
            </a:r>
            <a:r>
              <a:rPr lang="el-GR" sz="200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… 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δίνουν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 gr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CΟ</a:t>
            </a:r>
            <a:r>
              <a:rPr lang="el-GR" sz="20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mar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Ποσοστό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μείωσης των ρύπων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CΟ</a:t>
            </a:r>
            <a:r>
              <a:rPr lang="el-GR" sz="200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z="2000" dirty="0" smtClean="0">
                <a:solidFill>
                  <a:schemeClr val="tx1"/>
                </a:solidFill>
                <a:latin typeface="Century Schoolbook"/>
                <a:cs typeface="Calibri" pitchFamily="34" charset="0"/>
              </a:rPr>
              <a:t>→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2%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Μια </a:t>
            </a:r>
            <a:r>
              <a:rPr lang="el-G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μείωση ρύπων CΟ</a:t>
            </a:r>
            <a:r>
              <a:rPr lang="el-GR" sz="2000" baseline="-25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κατά 2%  αυξάνει την απόδοση από 30% σε 32%.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Τα αποτελέσματα αυτά επιβεβαιώνουν  την άποψη μας ότι η ανάμιξη βενζίνης- αιθανόλης αυξάνει τον αριθμό των </a:t>
            </a:r>
            <a:r>
              <a:rPr lang="el-G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οκτανίων.</a:t>
            </a:r>
            <a:endParaRPr lang="el-GR" sz="2000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93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1115616" y="267494"/>
            <a:ext cx="5495100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Συμπεράσματα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78" name="Google Shape;3878;p19"/>
          <p:cNvSpPr txBox="1">
            <a:spLocks noGrp="1"/>
          </p:cNvSpPr>
          <p:nvPr>
            <p:ph type="subTitle" idx="4294967295"/>
          </p:nvPr>
        </p:nvSpPr>
        <p:spPr>
          <a:xfrm>
            <a:off x="539552" y="1275606"/>
            <a:ext cx="6912768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80BFB7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2000" dirty="0">
                <a:solidFill>
                  <a:srgbClr val="80BFB7"/>
                </a:solidFill>
                <a:latin typeface="Calibri" pitchFamily="34" charset="0"/>
                <a:cs typeface="Calibri" pitchFamily="34" charset="0"/>
              </a:rPr>
              <a:t>συμβολή της χρήσης της αιθανόλης στη μείωση της ρύπανσης του περιβάλλοντος. 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000" dirty="0">
                <a:solidFill>
                  <a:srgbClr val="80BFB7"/>
                </a:solidFill>
                <a:latin typeface="Calibri" pitchFamily="34" charset="0"/>
                <a:cs typeface="Calibri" pitchFamily="34" charset="0"/>
              </a:rPr>
              <a:t>Λιγότερη ρύπανση, σημαίνει καθαρότερο περιβάλλον και περισσότερη υγεία για τους ανθρώπους.</a:t>
            </a:r>
            <a:endParaRPr sz="2000" dirty="0">
              <a:solidFill>
                <a:srgbClr val="80BFB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1115616" y="267494"/>
            <a:ext cx="5495100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Συμπεράσματα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78" name="Google Shape;3878;p19"/>
          <p:cNvSpPr txBox="1">
            <a:spLocks noGrp="1"/>
          </p:cNvSpPr>
          <p:nvPr>
            <p:ph type="subTitle" idx="4294967295"/>
          </p:nvPr>
        </p:nvSpPr>
        <p:spPr>
          <a:xfrm>
            <a:off x="539552" y="1131590"/>
            <a:ext cx="6912768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000" dirty="0">
                <a:solidFill>
                  <a:srgbClr val="80BFB7"/>
                </a:solidFill>
                <a:latin typeface="Calibri" pitchFamily="34" charset="0"/>
                <a:cs typeface="Calibri" pitchFamily="34" charset="0"/>
              </a:rPr>
              <a:t>Η καύση της βενζίνης από μόνη της θα δημιουργούσε ρύπους πιο τοξικούς εξαιτίας των αρωματικών υδρογονανθράκων. 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000" dirty="0">
                <a:solidFill>
                  <a:srgbClr val="80BFB7"/>
                </a:solidFill>
                <a:latin typeface="Calibri" pitchFamily="34" charset="0"/>
                <a:cs typeface="Calibri" pitchFamily="34" charset="0"/>
              </a:rPr>
              <a:t>Όταν συνδυαστεί η βενζίνη με το προϊόν της απόσταξης  που είναι η αιθανόλη θα δώσει κατά ένα ποσοστό λιγότερους ρύπους, λιγότερη βενζίνη στις μηχανές ως προς την ποσότητα, αύξηση της απόδοσης της μηχανή, περισσότερα χιλιόμετρα. 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el-GR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Όλα αυτά προϋποθέτουν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έναν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καθαρό πλανήτη</a:t>
            </a:r>
            <a:endParaRPr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14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6" name="4 - Εικόνα"/>
          <p:cNvPicPr/>
          <p:nvPr/>
        </p:nvPicPr>
        <p:blipFill rotWithShape="1">
          <a:blip r:embed="rId3" cstate="print"/>
          <a:srcRect r="32097"/>
          <a:stretch/>
        </p:blipFill>
        <p:spPr>
          <a:xfrm>
            <a:off x="-4527" y="0"/>
            <a:ext cx="2599810" cy="5143500"/>
          </a:xfrm>
          <a:prstGeom prst="rect">
            <a:avLst/>
          </a:prstGeom>
        </p:spPr>
      </p:pic>
      <p:sp>
        <p:nvSpPr>
          <p:cNvPr id="7" name="Google Shape;242;p25"/>
          <p:cNvSpPr txBox="1">
            <a:spLocks/>
          </p:cNvSpPr>
          <p:nvPr/>
        </p:nvSpPr>
        <p:spPr>
          <a:xfrm>
            <a:off x="3945593" y="3219822"/>
            <a:ext cx="3817996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l-GR" sz="26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Σας Ευχαριστούμε!</a:t>
            </a:r>
            <a:endParaRPr lang="el-GR" sz="26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3621241" y="790303"/>
            <a:ext cx="3341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Προτάθηκε </a:t>
            </a:r>
            <a:r>
              <a:rPr lang="el-G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bravo-schools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5 - Ορθογώνιο"/>
          <p:cNvSpPr/>
          <p:nvPr/>
        </p:nvSpPr>
        <p:spPr>
          <a:xfrm>
            <a:off x="2843808" y="1419622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defRPr/>
            </a:pP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ΠανελληνιοΣ</a:t>
            </a:r>
            <a:r>
              <a:rPr lang="el-GR" sz="2000" b="1" cap="all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ΣχολικοΣ</a:t>
            </a:r>
            <a:r>
              <a:rPr lang="el-GR" sz="2000" b="1" cap="all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ΔιαγωνιΣμοΣ</a:t>
            </a:r>
            <a:r>
              <a:rPr lang="el-GR" sz="2000" b="1" cap="al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cap="all" dirty="0">
                <a:latin typeface="Calibri" pitchFamily="34" charset="0"/>
                <a:cs typeface="Calibri" pitchFamily="34" charset="0"/>
              </a:rPr>
              <a:t>για την </a:t>
            </a:r>
            <a:r>
              <a:rPr lang="el-GR" sz="2000" b="1" cap="all" dirty="0" err="1">
                <a:latin typeface="Calibri" pitchFamily="34" charset="0"/>
                <a:cs typeface="Calibri" pitchFamily="34" charset="0"/>
              </a:rPr>
              <a:t>Πρωτοβαθμια</a:t>
            </a:r>
            <a:r>
              <a:rPr lang="el-GR" sz="2000" b="1" cap="all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el-GR" sz="2000" b="1" cap="all" dirty="0" err="1">
                <a:latin typeface="Calibri" pitchFamily="34" charset="0"/>
                <a:cs typeface="Calibri" pitchFamily="34" charset="0"/>
              </a:rPr>
              <a:t>Δευτεροβαθμια</a:t>
            </a:r>
            <a:r>
              <a:rPr lang="el-GR" sz="2000" b="1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ΕκπαιδευΣη</a:t>
            </a:r>
            <a:endParaRPr lang="el-GR" sz="2000" b="1" cap="al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1;p17"/>
          <p:cNvSpPr txBox="1">
            <a:spLocks noGrp="1"/>
          </p:cNvSpPr>
          <p:nvPr>
            <p:ph type="ctrTitle" idx="4294967295"/>
          </p:nvPr>
        </p:nvSpPr>
        <p:spPr>
          <a:xfrm>
            <a:off x="673343" y="267494"/>
            <a:ext cx="5698857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l-GR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Ανακύκλωση </a:t>
            </a:r>
            <a:r>
              <a:rPr lang="el-GR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κρασιών </a:t>
            </a:r>
            <a:r>
              <a:rPr lang="el-GR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από </a:t>
            </a:r>
            <a:r>
              <a:rPr lang="el-GR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μαγαζιά </a:t>
            </a:r>
            <a:r>
              <a:rPr lang="el-GR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εστίασης </a:t>
            </a:r>
            <a:r>
              <a:rPr lang="el-GR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και διασκεδάσεως </a:t>
            </a:r>
            <a:r>
              <a:rPr lang="el-GR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για </a:t>
            </a:r>
            <a:r>
              <a:rPr lang="el-GR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ένα καθαρό πλανήτη.</a:t>
            </a:r>
            <a:endParaRPr sz="2000" b="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Google Shape;172;p17"/>
          <p:cNvSpPr txBox="1">
            <a:spLocks/>
          </p:cNvSpPr>
          <p:nvPr/>
        </p:nvSpPr>
        <p:spPr>
          <a:xfrm>
            <a:off x="3995936" y="2211710"/>
            <a:ext cx="3103161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1800" b="1" dirty="0" smtClean="0">
                <a:solidFill>
                  <a:srgbClr val="FF0000"/>
                </a:solidFill>
                <a:latin typeface="Calibri" pitchFamily="34" charset="0"/>
              </a:rPr>
              <a:t>Ομάδα </a:t>
            </a:r>
            <a:r>
              <a:rPr lang="el-GR" sz="1800" b="1" dirty="0">
                <a:solidFill>
                  <a:srgbClr val="FF0000"/>
                </a:solidFill>
                <a:latin typeface="Calibri" pitchFamily="34" charset="0"/>
              </a:rPr>
              <a:t>μαθητών : </a:t>
            </a:r>
            <a:endParaRPr lang="el-GR" sz="1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Αποστολίδης Νεκτάριος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Καζαντζίδης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Απόστολος</a:t>
            </a:r>
          </a:p>
          <a:p>
            <a:pPr marL="0" indent="0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Κούτλες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Φώτιος </a:t>
            </a:r>
          </a:p>
          <a:p>
            <a:pPr marL="0" indent="0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Κωνσταντινίδης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Γιώργος  </a:t>
            </a:r>
          </a:p>
          <a:p>
            <a:pPr marL="0" indent="0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Μαρτίδης  Νίκος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Παγκαλίδης Άγγελος</a:t>
            </a:r>
            <a:endParaRPr lang="el-GR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Google Shape;172;p17"/>
          <p:cNvSpPr txBox="1">
            <a:spLocks noGrp="1"/>
          </p:cNvSpPr>
          <p:nvPr>
            <p:ph type="subTitle" idx="4294967295"/>
          </p:nvPr>
        </p:nvSpPr>
        <p:spPr>
          <a:xfrm>
            <a:off x="539553" y="2211710"/>
            <a:ext cx="3456384" cy="17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1800" b="1" dirty="0">
                <a:solidFill>
                  <a:srgbClr val="FF0000"/>
                </a:solidFill>
                <a:latin typeface="Calibri" pitchFamily="34" charset="0"/>
              </a:rPr>
              <a:t>Επιβλέπων Εκπαιδευτικός: </a:t>
            </a:r>
          </a:p>
          <a:p>
            <a:pPr marL="0" lvl="0" indent="0" algn="ctr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Σαχινίδης Συμεών</a:t>
            </a:r>
          </a:p>
          <a:p>
            <a:pPr marL="0" lvl="0" indent="0" algn="ctr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Φυσικός</a:t>
            </a:r>
          </a:p>
          <a:p>
            <a:pPr marL="0" lvl="0" indent="0" algn="ctr">
              <a:lnSpc>
                <a:spcPts val="2000"/>
              </a:lnSpc>
              <a:buClr>
                <a:schemeClr val="dk1"/>
              </a:buClr>
              <a:buSzPts val="1100"/>
              <a:buNone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Τέως Ερευνητής Πολυτεχνικής  Σχολής  Ξάνθης</a:t>
            </a:r>
            <a:endParaRPr sz="1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987574"/>
            <a:ext cx="709406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Η συνεργασία της ομάδας με το καθηγητή κ Σαχινίδης 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οδήγησε 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σε ένα project όπου το τελικό αποτέλεσμα θα είναι η παραγωγή της αιθανόλης  με τη μέθοδο της κλασματική απόσταξης σε 1η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φάση.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Όταν η αιθανόλη συνδυαστεί με την βενζίνη, η καύση του μίγματος θα οδηγήσει σε αποτελέσματα θετικά στις τεχνολογίες αντιρρύπανσης και του  αυτοκινήτου όπως η αύξηση της απόδοσης της μηχανής, και η ελάττωση των ρύπων σε 2η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φάση.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470996"/>
            <a:ext cx="7094060" cy="4201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Το σχολειό μας  θα ασχοληθεί  με την ανακύκλωση των κρασιών από μαγαζιά εστίασης και διασκεδάσεως. 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Μπορείτε να φανταστείτε που καταλήγουν όλα αυτά τα κρασιά  τα τσίπουρα και οι  σαμπάνιες?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Στην αποχέτευση. 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Τι μπορεί να προκαλέσει αυτό?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Αύξηση της θερμοκρασίας του νερού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Ελάττωση του οξυγόνου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Προβλήματα στους βιολογικούς σταθμούς καθαρισμού.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Google Shape;3841;p14"/>
          <p:cNvSpPr txBox="1">
            <a:spLocks noGrp="1"/>
          </p:cNvSpPr>
          <p:nvPr>
            <p:ph type="title"/>
          </p:nvPr>
        </p:nvSpPr>
        <p:spPr>
          <a:xfrm>
            <a:off x="718300" y="195486"/>
            <a:ext cx="6761100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Η διάλυση της Αλκοόλης στο νερό είναι εξώθερμη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C:\Users\1ΕΠΑΛ ΔΡΑΜΑΣ 2\Downloads\z3zzLA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1113"/>
            <a:ext cx="3941727" cy="18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1ΕΠΑΛ ΔΡΑΜΑΣ 2\Downloads\OL9uSgX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1113"/>
            <a:ext cx="1857227" cy="40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1ΕΠΑΛ ΔΡΑΜΑΣ 2\Downloads\QLpyq9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38578"/>
            <a:ext cx="3934705" cy="19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0561" y="931523"/>
            <a:ext cx="30716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Αρχική θερμοκρασία αλκοόλης 21 </a:t>
            </a:r>
            <a:r>
              <a:rPr lang="el-GR" sz="1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ο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endParaRPr lang="el-G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0275" y="4299942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Αρχική θερμοκρασία  </a:t>
            </a:r>
            <a:r>
              <a:rPr lang="el-G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νερού </a:t>
            </a:r>
            <a:r>
              <a:rPr lang="el-GR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21 </a:t>
            </a:r>
            <a:r>
              <a:rPr lang="el-GR" sz="15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ο</a:t>
            </a:r>
            <a:r>
              <a:rPr lang="en-U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endParaRPr lang="el-GR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4670" y="3086734"/>
            <a:ext cx="3720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Τελική θερμοκρασία διαλύματος 26 </a:t>
            </a:r>
            <a:r>
              <a:rPr lang="el-GR" sz="1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ο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endParaRPr lang="el-G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1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278574" y="1027582"/>
            <a:ext cx="4805594" cy="2624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Η συλλογή από τα μαγαζιά εστίασης  κρασιών και άλλων </a:t>
            </a:r>
            <a:r>
              <a:rPr lang="el-GR" sz="2400" dirty="0" err="1">
                <a:latin typeface="Calibri" pitchFamily="34" charset="0"/>
                <a:cs typeface="Calibri" pitchFamily="34" charset="0"/>
              </a:rPr>
              <a:t>οιν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. ποτών  από την μια πλευρά και η παραγωγή της αιθανόλης από αυτά μέσω της απόσταξης θα αποτελέσει και                   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νέο αντικείμενο της έρευνας μας.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1383618"/>
            <a:ext cx="6696744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Όταν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συνδυαστεί η βενζίνη με το προϊόν της απόσταξης  που είναι η αιθανόλη θα δώσει κατά ένα ποσοστό λιγότερους ρύπους, λιγότερη βενζίνη στις μηχανές ως προς την ποσότητα, </a:t>
            </a:r>
            <a:r>
              <a:rPr lang="el-G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αύξηση της απόδοσης της μηχανή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, περισσότερα χιλιόμετρα. 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u="sng" dirty="0" smtClean="0">
                <a:latin typeface="Calibri" pitchFamily="34" charset="0"/>
                <a:cs typeface="Calibri" pitchFamily="34" charset="0"/>
              </a:rPr>
              <a:t>Όλα </a:t>
            </a:r>
            <a:r>
              <a:rPr lang="el-GR" sz="2000" u="sng" dirty="0">
                <a:latin typeface="Calibri" pitchFamily="34" charset="0"/>
                <a:cs typeface="Calibri" pitchFamily="34" charset="0"/>
              </a:rPr>
              <a:t>αυτά προϋποθέτουν </a:t>
            </a:r>
            <a:r>
              <a:rPr lang="el-GR" sz="2000" u="sng" dirty="0" smtClean="0">
                <a:latin typeface="Calibri" pitchFamily="34" charset="0"/>
                <a:cs typeface="Calibri" pitchFamily="34" charset="0"/>
              </a:rPr>
              <a:t>έναν </a:t>
            </a:r>
            <a:r>
              <a:rPr lang="el-GR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καθαρό πλανήτη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.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37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1383618"/>
            <a:ext cx="6696744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Στο πλαίσιο του μαθήματος της χημείας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Γ’  ΕΠΑ.Λ.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οι μαθητές της ομάδας  θα υπολογίσουν και θα αποδείξουν όλα όσα έχουμε αναφέρει πιο πάνω. </a:t>
            </a:r>
          </a:p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Αύξηση </a:t>
            </a: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της απόδοσης την μηχανής μέσω της μείωσης του διοξειδίου του άνθρακα. 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05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611560" y="339502"/>
            <a:ext cx="6840760" cy="2052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900"/>
              </a:lnSpc>
              <a:spcAft>
                <a:spcPts val="1200"/>
              </a:spcAft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Η ομάδα έργου, θα πάρει την αιθανόλη με τη μέθοδο της κλασματική απόσταξης και θα παρασκευάσει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                       μίγμα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βενζίνης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- αιθανόλης                                                                    που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θα δοκιμαστεί στα εργαστήρια οχημάτων  του Σχολείου μας για παραπέρα έρευνα ως προς την καύση. 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" name="Ομάδα 1"/>
          <p:cNvGrpSpPr/>
          <p:nvPr/>
        </p:nvGrpSpPr>
        <p:grpSpPr>
          <a:xfrm>
            <a:off x="1175674" y="2694761"/>
            <a:ext cx="5700582" cy="1997516"/>
            <a:chOff x="815634" y="2715765"/>
            <a:chExt cx="5700582" cy="1997516"/>
          </a:xfrm>
        </p:grpSpPr>
        <p:pic>
          <p:nvPicPr>
            <p:cNvPr id="4" name="3 - Εικόνα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634" y="2715766"/>
              <a:ext cx="2880320" cy="1997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- Εικόνα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2715765"/>
              <a:ext cx="1584176" cy="1997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06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718</Words>
  <Application>Microsoft Office PowerPoint</Application>
  <PresentationFormat>Προβολή στην οθόνη (16:9)</PresentationFormat>
  <Paragraphs>74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Arial</vt:lpstr>
      <vt:lpstr>Dosis ExtraLight</vt:lpstr>
      <vt:lpstr>Calibri</vt:lpstr>
      <vt:lpstr>Century Schoolbook</vt:lpstr>
      <vt:lpstr>Titillium Web Light</vt:lpstr>
      <vt:lpstr>Wingdings</vt:lpstr>
      <vt:lpstr>Dosis</vt:lpstr>
      <vt:lpstr>IBM Plex Sans Light</vt:lpstr>
      <vt:lpstr>Mowbray template</vt:lpstr>
      <vt:lpstr>Ανακύκλωση κρασιών  από μαγαζιά  εστίασης και διασκεδάσεως  για έναν καθαρό πλανήτη.</vt:lpstr>
      <vt:lpstr>Ανακύκλωση κρασιών από μαγαζιά εστίασης και διασκεδάσεως για ένα καθαρό πλανήτη.</vt:lpstr>
      <vt:lpstr>Παρουσίαση του PowerPoint</vt:lpstr>
      <vt:lpstr>Παρουσίαση του PowerPoint</vt:lpstr>
      <vt:lpstr>Η διάλυση της Αλκοόλης στο νερό είναι εξώθερμη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Συμπεράσματα</vt:lpstr>
      <vt:lpstr>Συμπεράσματα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9</cp:revision>
  <dcterms:modified xsi:type="dcterms:W3CDTF">2024-05-11T22:15:03Z</dcterms:modified>
</cp:coreProperties>
</file>